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12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16BABE9-10EC-4FC1-B659-EF504701467C}" type="datetimeFigureOut">
              <a:rPr lang="tr-TR" smtClean="0"/>
              <a:t>21.04.2021</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32C577D5-64BF-4024-B71E-74468808BBAA}"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448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16BABE9-10EC-4FC1-B659-EF504701467C}" type="datetimeFigureOut">
              <a:rPr lang="tr-TR" smtClean="0"/>
              <a:t>21.04.2021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C577D5-64BF-4024-B71E-74468808BBAA}"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402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16BABE9-10EC-4FC1-B659-EF504701467C}" type="datetimeFigureOut">
              <a:rPr lang="tr-TR" smtClean="0"/>
              <a:t>21.04.2021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C577D5-64BF-4024-B71E-74468808BBAA}"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579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16BABE9-10EC-4FC1-B659-EF504701467C}" type="datetimeFigureOut">
              <a:rPr lang="tr-TR" smtClean="0"/>
              <a:t>21.04.2021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C577D5-64BF-4024-B71E-74468808BBAA}"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703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16BABE9-10EC-4FC1-B659-EF504701467C}" type="datetimeFigureOut">
              <a:rPr lang="tr-TR" smtClean="0"/>
              <a:t>21.04.2021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C577D5-64BF-4024-B71E-74468808BBAA}"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775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16BABE9-10EC-4FC1-B659-EF504701467C}" type="datetimeFigureOut">
              <a:rPr lang="tr-TR" smtClean="0"/>
              <a:t>21.04.2021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C577D5-64BF-4024-B71E-74468808BBAA}"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765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16BABE9-10EC-4FC1-B659-EF504701467C}" type="datetimeFigureOut">
              <a:rPr lang="tr-TR" smtClean="0"/>
              <a:t>21.04.2021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C577D5-64BF-4024-B71E-74468808BBAA}"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894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16BABE9-10EC-4FC1-B659-EF504701467C}" type="datetimeFigureOut">
              <a:rPr lang="tr-TR" smtClean="0"/>
              <a:t>21.04.2021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C577D5-64BF-4024-B71E-74468808BBAA}"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163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ABE9-10EC-4FC1-B659-EF504701467C}" type="datetimeFigureOut">
              <a:rPr lang="tr-TR" smtClean="0"/>
              <a:t>21.04.2021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C577D5-64BF-4024-B71E-74468808BBAA}" type="slidenum">
              <a:rPr lang="tr-TR" smtClean="0"/>
              <a:t>‹#›</a:t>
            </a:fld>
            <a:endParaRPr lang="tr-TR"/>
          </a:p>
        </p:txBody>
      </p:sp>
    </p:spTree>
    <p:extLst>
      <p:ext uri="{BB962C8B-B14F-4D97-AF65-F5344CB8AC3E}">
        <p14:creationId xmlns:p14="http://schemas.microsoft.com/office/powerpoint/2010/main" val="163551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16BABE9-10EC-4FC1-B659-EF504701467C}" type="datetimeFigureOut">
              <a:rPr lang="tr-TR" smtClean="0"/>
              <a:t>21.04.2021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C577D5-64BF-4024-B71E-74468808BBAA}"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703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16BABE9-10EC-4FC1-B659-EF504701467C}" type="datetimeFigureOut">
              <a:rPr lang="tr-TR" smtClean="0"/>
              <a:t>21.04.2021</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32C577D5-64BF-4024-B71E-74468808BBAA}"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284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6BABE9-10EC-4FC1-B659-EF504701467C}" type="datetimeFigureOut">
              <a:rPr lang="tr-TR" smtClean="0"/>
              <a:t>21.04.2021</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2C577D5-64BF-4024-B71E-74468808BBAA}"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04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576AFB1-3736-4614-A401-255F44B76B6B}"/>
              </a:ext>
            </a:extLst>
          </p:cNvPr>
          <p:cNvSpPr>
            <a:spLocks noGrp="1"/>
          </p:cNvSpPr>
          <p:nvPr>
            <p:ph type="ctrTitle"/>
          </p:nvPr>
        </p:nvSpPr>
        <p:spPr/>
        <p:txBody>
          <a:bodyPr>
            <a:normAutofit fontScale="90000"/>
          </a:bodyPr>
          <a:lstStyle/>
          <a:p>
            <a:r>
              <a:rPr lang="tr-TR" dirty="0"/>
              <a:t>VERİMLİ DERS ÇALIŞMA VE MOTİVASYON</a:t>
            </a:r>
          </a:p>
        </p:txBody>
      </p:sp>
      <p:sp>
        <p:nvSpPr>
          <p:cNvPr id="3" name="Alt Başlık 2">
            <a:extLst>
              <a:ext uri="{FF2B5EF4-FFF2-40B4-BE49-F238E27FC236}">
                <a16:creationId xmlns:a16="http://schemas.microsoft.com/office/drawing/2014/main" xmlns="" id="{C6037AE0-30F2-4E28-91FF-020D88733F44}"/>
              </a:ext>
            </a:extLst>
          </p:cNvPr>
          <p:cNvSpPr>
            <a:spLocks noGrp="1"/>
          </p:cNvSpPr>
          <p:nvPr>
            <p:ph type="subTitle" idx="1"/>
          </p:nvPr>
        </p:nvSpPr>
        <p:spPr>
          <a:xfrm>
            <a:off x="1524000" y="4356242"/>
            <a:ext cx="9144000" cy="901557"/>
          </a:xfrm>
        </p:spPr>
        <p:txBody>
          <a:bodyPr>
            <a:normAutofit fontScale="92500" lnSpcReduction="10000"/>
          </a:bodyPr>
          <a:lstStyle/>
          <a:p>
            <a:r>
              <a:rPr lang="tr-TR" dirty="0" smtClean="0"/>
              <a:t>EMİNE BİLEN     BİLİN AKÇİN</a:t>
            </a:r>
            <a:endParaRPr lang="tr-TR" dirty="0"/>
          </a:p>
          <a:p>
            <a:r>
              <a:rPr lang="tr-TR" dirty="0"/>
              <a:t>PSİKOLOJİ DANIŞMAN VE REHBER ÖĞRETMEN</a:t>
            </a:r>
          </a:p>
        </p:txBody>
      </p:sp>
    </p:spTree>
    <p:extLst>
      <p:ext uri="{BB962C8B-B14F-4D97-AF65-F5344CB8AC3E}">
        <p14:creationId xmlns:p14="http://schemas.microsoft.com/office/powerpoint/2010/main" val="89043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D7A890A-1117-49EB-B56C-6E5B3FEA6B6C}"/>
              </a:ext>
            </a:extLst>
          </p:cNvPr>
          <p:cNvSpPr>
            <a:spLocks noGrp="1"/>
          </p:cNvSpPr>
          <p:nvPr>
            <p:ph type="title"/>
          </p:nvPr>
        </p:nvSpPr>
        <p:spPr/>
        <p:txBody>
          <a:bodyPr/>
          <a:lstStyle/>
          <a:p>
            <a:r>
              <a:rPr lang="tr-TR" dirty="0"/>
              <a:t>Uyku Hijyenine dikkat!</a:t>
            </a:r>
          </a:p>
        </p:txBody>
      </p:sp>
      <p:sp>
        <p:nvSpPr>
          <p:cNvPr id="3" name="İçerik Yer Tutucusu 2">
            <a:extLst>
              <a:ext uri="{FF2B5EF4-FFF2-40B4-BE49-F238E27FC236}">
                <a16:creationId xmlns:a16="http://schemas.microsoft.com/office/drawing/2014/main" xmlns="" id="{50F6D61F-92DB-4DB1-8BB5-BB41C0607A45}"/>
              </a:ext>
            </a:extLst>
          </p:cNvPr>
          <p:cNvSpPr>
            <a:spLocks noGrp="1"/>
          </p:cNvSpPr>
          <p:nvPr>
            <p:ph idx="1"/>
          </p:nvPr>
        </p:nvSpPr>
        <p:spPr/>
        <p:txBody>
          <a:bodyPr/>
          <a:lstStyle/>
          <a:p>
            <a:r>
              <a:rPr lang="tr-TR" dirty="0"/>
              <a:t>Öğrenme sonrasında uyumak!</a:t>
            </a:r>
          </a:p>
          <a:p>
            <a:r>
              <a:rPr lang="tr-TR" dirty="0"/>
              <a:t>Öğrendiklerinizi hafızaya atma noktasında size destek olabilir.</a:t>
            </a:r>
          </a:p>
          <a:p>
            <a:r>
              <a:rPr lang="tr-TR" dirty="0"/>
              <a:t>Uykuya geçmeden önce yapılan tekrar ve telefon gibi herhangi bir şeyle uğraşmamak öğrendiğiniz bilgileri sindirmenizi kolaylaştırır. Yapılan araştırmaya göre bir şey öğrendikten sonra 3 saat içinde uyuyanların konu ile ilgili daha fazla içerik hatırlandığı ortaya koyulmuştur </a:t>
            </a:r>
          </a:p>
          <a:p>
            <a:endParaRPr lang="tr-TR" dirty="0"/>
          </a:p>
        </p:txBody>
      </p:sp>
    </p:spTree>
    <p:extLst>
      <p:ext uri="{BB962C8B-B14F-4D97-AF65-F5344CB8AC3E}">
        <p14:creationId xmlns:p14="http://schemas.microsoft.com/office/powerpoint/2010/main" val="20363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A481203-201B-4577-AFEA-4F0242834A63}"/>
              </a:ext>
            </a:extLst>
          </p:cNvPr>
          <p:cNvSpPr>
            <a:spLocks noGrp="1"/>
          </p:cNvSpPr>
          <p:nvPr>
            <p:ph type="title"/>
          </p:nvPr>
        </p:nvSpPr>
        <p:spPr/>
        <p:txBody>
          <a:bodyPr/>
          <a:lstStyle/>
          <a:p>
            <a:r>
              <a:rPr lang="tr-TR" dirty="0"/>
              <a:t>Uygun çalışma ortamı</a:t>
            </a:r>
          </a:p>
        </p:txBody>
      </p:sp>
      <p:sp>
        <p:nvSpPr>
          <p:cNvPr id="3" name="İçerik Yer Tutucusu 2">
            <a:extLst>
              <a:ext uri="{FF2B5EF4-FFF2-40B4-BE49-F238E27FC236}">
                <a16:creationId xmlns:a16="http://schemas.microsoft.com/office/drawing/2014/main" xmlns="" id="{3E5E561C-C6E3-4E2F-B893-2FD3BCF40557}"/>
              </a:ext>
            </a:extLst>
          </p:cNvPr>
          <p:cNvSpPr>
            <a:spLocks noGrp="1"/>
          </p:cNvSpPr>
          <p:nvPr>
            <p:ph idx="1"/>
          </p:nvPr>
        </p:nvSpPr>
        <p:spPr/>
        <p:txBody>
          <a:bodyPr>
            <a:normAutofit fontScale="77500" lnSpcReduction="20000"/>
          </a:bodyPr>
          <a:lstStyle/>
          <a:p>
            <a:r>
              <a:rPr lang="tr-TR" dirty="0"/>
              <a:t>Evde kendinize ait bir çalışma masanız veya bir köşemiz olsun burayı sadece çalışmak için kullanın gereksiz her şeyi kaldırın lazım olacak şeyler elinizin altında bulunsun böylece sürekli kalkmak zorunda kalmazsınız.</a:t>
            </a:r>
          </a:p>
          <a:p>
            <a:r>
              <a:rPr lang="tr-TR" dirty="0"/>
              <a:t>Sadece ders çalışacağınız dersin kitapları ve defteri bulunsun.</a:t>
            </a:r>
          </a:p>
          <a:p>
            <a:endParaRPr lang="tr-TR" dirty="0"/>
          </a:p>
          <a:p>
            <a:r>
              <a:rPr lang="tr-TR" dirty="0"/>
              <a:t>Masa başında yemek yeme telefon ile oynama yapılmamalıdır.</a:t>
            </a:r>
          </a:p>
          <a:p>
            <a:endParaRPr lang="tr-TR" dirty="0"/>
          </a:p>
          <a:p>
            <a:r>
              <a:rPr lang="tr-TR" dirty="0"/>
              <a:t>Yatarak veya televizyon açıkken çalışılmamalıdır kesinlikle.</a:t>
            </a:r>
          </a:p>
          <a:p>
            <a:endParaRPr lang="tr-TR" dirty="0"/>
          </a:p>
          <a:p>
            <a:r>
              <a:rPr lang="tr-TR" dirty="0"/>
              <a:t>Çalışılan ortam düzenli olarak havalandırılmasıdır.</a:t>
            </a:r>
          </a:p>
          <a:p>
            <a:endParaRPr lang="tr-TR" dirty="0"/>
          </a:p>
          <a:p>
            <a:endParaRPr lang="tr-TR" dirty="0"/>
          </a:p>
        </p:txBody>
      </p:sp>
    </p:spTree>
    <p:extLst>
      <p:ext uri="{BB962C8B-B14F-4D97-AF65-F5344CB8AC3E}">
        <p14:creationId xmlns:p14="http://schemas.microsoft.com/office/powerpoint/2010/main" val="247526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1BBC526-0321-441D-BDE2-7AF1F121FB17}"/>
              </a:ext>
            </a:extLst>
          </p:cNvPr>
          <p:cNvSpPr>
            <a:spLocks noGrp="1"/>
          </p:cNvSpPr>
          <p:nvPr>
            <p:ph type="title"/>
          </p:nvPr>
        </p:nvSpPr>
        <p:spPr/>
        <p:txBody>
          <a:bodyPr/>
          <a:lstStyle/>
          <a:p>
            <a:r>
              <a:rPr lang="tr-TR" dirty="0"/>
              <a:t>İyi bir program nasıl olur?</a:t>
            </a:r>
            <a:br>
              <a:rPr lang="tr-TR" dirty="0"/>
            </a:br>
            <a:endParaRPr lang="tr-TR" dirty="0"/>
          </a:p>
        </p:txBody>
      </p:sp>
      <p:sp>
        <p:nvSpPr>
          <p:cNvPr id="3" name="İçerik Yer Tutucusu 2">
            <a:extLst>
              <a:ext uri="{FF2B5EF4-FFF2-40B4-BE49-F238E27FC236}">
                <a16:creationId xmlns:a16="http://schemas.microsoft.com/office/drawing/2014/main" xmlns="" id="{44BCDC65-15B9-42D1-8ACD-E79E2A442A4F}"/>
              </a:ext>
            </a:extLst>
          </p:cNvPr>
          <p:cNvSpPr>
            <a:spLocks noGrp="1"/>
          </p:cNvSpPr>
          <p:nvPr>
            <p:ph idx="1"/>
          </p:nvPr>
        </p:nvSpPr>
        <p:spPr/>
        <p:txBody>
          <a:bodyPr/>
          <a:lstStyle/>
          <a:p>
            <a:r>
              <a:rPr lang="tr-TR" dirty="0"/>
              <a:t>Esnek bir yapıya sahip olmalı aynı dersler üst üste konmamalı bir ders ait süre 4-5 saat gibi uzun zaman dilimi değil 45 dakika ders çalışma 10 dakika ara verme şeklinde gibi düzenlenmelidir. </a:t>
            </a:r>
          </a:p>
          <a:p>
            <a:r>
              <a:rPr lang="tr-TR" dirty="0"/>
              <a:t>Ara verme saatlerinde televizyon bilgisayar ya da telefon ile ilgilenilmemelidir çünkü bu süreyi uzatabilir.</a:t>
            </a:r>
          </a:p>
          <a:p>
            <a:endParaRPr lang="tr-TR" dirty="0"/>
          </a:p>
        </p:txBody>
      </p:sp>
    </p:spTree>
    <p:extLst>
      <p:ext uri="{BB962C8B-B14F-4D97-AF65-F5344CB8AC3E}">
        <p14:creationId xmlns:p14="http://schemas.microsoft.com/office/powerpoint/2010/main" val="1978064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1E23CDC-26CA-49D6-ABA0-D1443C139A4D}"/>
              </a:ext>
            </a:extLst>
          </p:cNvPr>
          <p:cNvSpPr>
            <a:spLocks noGrp="1"/>
          </p:cNvSpPr>
          <p:nvPr>
            <p:ph type="title"/>
          </p:nvPr>
        </p:nvSpPr>
        <p:spPr/>
        <p:txBody>
          <a:bodyPr/>
          <a:lstStyle/>
          <a:p>
            <a:r>
              <a:rPr lang="tr-TR" dirty="0"/>
              <a:t>Doğru okumak:</a:t>
            </a:r>
          </a:p>
        </p:txBody>
      </p:sp>
      <p:sp>
        <p:nvSpPr>
          <p:cNvPr id="3" name="İçerik Yer Tutucusu 2">
            <a:extLst>
              <a:ext uri="{FF2B5EF4-FFF2-40B4-BE49-F238E27FC236}">
                <a16:creationId xmlns:a16="http://schemas.microsoft.com/office/drawing/2014/main" xmlns="" id="{3DB4564B-24DD-4E6F-835B-D36F2BAB8EEA}"/>
              </a:ext>
            </a:extLst>
          </p:cNvPr>
          <p:cNvSpPr>
            <a:spLocks noGrp="1"/>
          </p:cNvSpPr>
          <p:nvPr>
            <p:ph idx="1"/>
          </p:nvPr>
        </p:nvSpPr>
        <p:spPr/>
        <p:txBody>
          <a:bodyPr/>
          <a:lstStyle/>
          <a:p>
            <a:r>
              <a:rPr lang="tr-TR" dirty="0"/>
              <a:t>Bir konuyu çalışırken anlamasanız da atlamayın yardımcı kaynaklara başvurun. </a:t>
            </a:r>
          </a:p>
          <a:p>
            <a:endParaRPr lang="tr-TR" dirty="0"/>
          </a:p>
          <a:p>
            <a:r>
              <a:rPr lang="tr-TR" dirty="0"/>
              <a:t>Önemli gördüğünüz yerlerin altını çizin küçük notlar alın ve özet çıkartın.</a:t>
            </a:r>
          </a:p>
          <a:p>
            <a:endParaRPr lang="tr-TR" dirty="0"/>
          </a:p>
          <a:p>
            <a:r>
              <a:rPr lang="tr-TR" dirty="0"/>
              <a:t>Okuma yaparken sayfanın üzerinde önemli, çok önemli, dikkat et ,araştır gibi notlar alabilirsiniz.</a:t>
            </a:r>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365912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B487548-E29D-4DAD-A170-C1D74161D96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6E21CF5-F980-436A-8496-BCAEBCF7FA90}"/>
              </a:ext>
            </a:extLst>
          </p:cNvPr>
          <p:cNvSpPr>
            <a:spLocks noGrp="1"/>
          </p:cNvSpPr>
          <p:nvPr>
            <p:ph idx="1"/>
          </p:nvPr>
        </p:nvSpPr>
        <p:spPr/>
        <p:txBody>
          <a:bodyPr>
            <a:normAutofit lnSpcReduction="10000"/>
          </a:bodyPr>
          <a:lstStyle/>
          <a:p>
            <a:r>
              <a:rPr lang="tr-TR" dirty="0"/>
              <a:t>Paragrafın ilk cümlesi çoğunlukla temel fikri barındırır sonraki cümleler bunu destekler. Anahtar kelimelere karşı duyarlı olmak gerekir. Bunlar; çoğunlukla, sonuç olarak, özet olarak, kısacası, her zaman gibi kelimelerdir. Bu kelimelerden sonra daima önemli fikirler gelir.</a:t>
            </a:r>
          </a:p>
          <a:p>
            <a:endParaRPr lang="tr-TR" dirty="0"/>
          </a:p>
          <a:p>
            <a:r>
              <a:rPr lang="tr-TR" dirty="0"/>
              <a:t>Not tutma işlemi bittikten sonra sesli tekrar yapıp karşınızda biri varmış gibi anlatmak son derece önemli öğrenme tekniklerinden bir tanesidir. Bu yöntem zihnin dağılmasını önler, dikkati yüksek tutar, kelimelerin telaffuz edilmesi onların hafızaya yerleşmesini ve hatırlanmasını kolaylaştırır.</a:t>
            </a:r>
          </a:p>
          <a:p>
            <a:pPr marL="0" indent="0">
              <a:buNone/>
            </a:pPr>
            <a:endParaRPr lang="tr-TR" dirty="0"/>
          </a:p>
          <a:p>
            <a:endParaRPr lang="tr-TR" dirty="0"/>
          </a:p>
        </p:txBody>
      </p:sp>
    </p:spTree>
    <p:extLst>
      <p:ext uri="{BB962C8B-B14F-4D97-AF65-F5344CB8AC3E}">
        <p14:creationId xmlns:p14="http://schemas.microsoft.com/office/powerpoint/2010/main" val="280656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257F913-AEA7-4F9C-8D9F-9259DD19F745}"/>
              </a:ext>
            </a:extLst>
          </p:cNvPr>
          <p:cNvSpPr>
            <a:spLocks noGrp="1"/>
          </p:cNvSpPr>
          <p:nvPr>
            <p:ph type="title"/>
          </p:nvPr>
        </p:nvSpPr>
        <p:spPr/>
        <p:txBody>
          <a:bodyPr/>
          <a:lstStyle/>
          <a:p>
            <a:r>
              <a:rPr lang="tr-TR" sz="3200" dirty="0">
                <a:effectLst/>
                <a:latin typeface="Calibri" panose="020F0502020204030204" pitchFamily="34" charset="0"/>
                <a:ea typeface="Times New Roman" panose="02020603050405020304" pitchFamily="18" charset="0"/>
                <a:cs typeface="Times New Roman" panose="02020603050405020304" pitchFamily="18" charset="0"/>
              </a:rPr>
              <a:t>Konsantrasyon:</a:t>
            </a:r>
            <a:endParaRPr lang="tr-TR" dirty="0"/>
          </a:p>
        </p:txBody>
      </p:sp>
      <p:sp>
        <p:nvSpPr>
          <p:cNvPr id="3" name="İçerik Yer Tutucusu 2">
            <a:extLst>
              <a:ext uri="{FF2B5EF4-FFF2-40B4-BE49-F238E27FC236}">
                <a16:creationId xmlns:a16="http://schemas.microsoft.com/office/drawing/2014/main" xmlns="" id="{844F069B-67CA-4163-B65B-AE0432BEA00F}"/>
              </a:ext>
            </a:extLst>
          </p:cNvPr>
          <p:cNvSpPr>
            <a:spLocks noGrp="1"/>
          </p:cNvSpPr>
          <p:nvPr>
            <p:ph idx="1"/>
          </p:nvPr>
        </p:nvSpPr>
        <p:spPr/>
        <p:txBody>
          <a:bodyPr>
            <a:normAutofit fontScale="77500" lnSpcReduction="20000"/>
          </a:bodyPr>
          <a:lstStyle/>
          <a:p>
            <a:r>
              <a:rPr lang="tr-TR" sz="2800" dirty="0">
                <a:latin typeface="Calibri" panose="020F0502020204030204" pitchFamily="34" charset="0"/>
                <a:ea typeface="Times New Roman" panose="02020603050405020304" pitchFamily="18" charset="0"/>
                <a:cs typeface="Times New Roman" panose="02020603050405020304" pitchFamily="18" charset="0"/>
              </a:rPr>
              <a:t>Ders</a:t>
            </a: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çalışırken </a:t>
            </a:r>
            <a:r>
              <a:rPr lang="tr-TR" sz="2800" b="1" dirty="0">
                <a:effectLst/>
                <a:latin typeface="Calibri" panose="020F0502020204030204" pitchFamily="34" charset="0"/>
                <a:ea typeface="Times New Roman" panose="02020603050405020304" pitchFamily="18" charset="0"/>
                <a:cs typeface="Times New Roman" panose="02020603050405020304" pitchFamily="18" charset="0"/>
              </a:rPr>
              <a:t>sürekli etrafınıza bakıp dalıp gidiyorsanız sizi rahatsız eden aklınıza takılan bir şeyler var demektir </a:t>
            </a: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yaptığınız işi kısa bir süre ara verin aklınıza takılanı bulun halledin ve eşinize tekrar dönün. </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Her gün aynı saatte aynı yere oturarak çalışırsanız konsantre olma süreniz kısalır ve biyolojik saatiniz size çalışmanız gerektiğini hissettirir. </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Konu uzunsa bölümlere ayırıp her bölümü tekrarladıktan sonra diğer bölüme geçebilirsiniz böylece dersten soğumanızı ve sıkılmanızı engelleyebilirsiniz.</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74417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2E758B4-8D85-4342-8A27-E4277BDE118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0F14A222-B939-4439-9DA0-7815CB6079A6}"/>
              </a:ext>
            </a:extLst>
          </p:cNvPr>
          <p:cNvSpPr>
            <a:spLocks noGrp="1"/>
          </p:cNvSpPr>
          <p:nvPr>
            <p:ph idx="1"/>
          </p:nvPr>
        </p:nvSpPr>
        <p:spPr/>
        <p:txBody>
          <a:bodyPr/>
          <a:lstStyle/>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Her insan farklı yöntemlerle farklı şekillerde daha iyi Öğrenir görselsek yazarak çizerek grafikler oluşturarak daha iyi öğrenebiliriz eğer işitsel bir zekaya sahipsek dinleyerek ya da anlatarak daha iyi öğrenebiliriz.</a:t>
            </a:r>
          </a:p>
          <a:p>
            <a:endParaRPr lang="tr-TR" dirty="0"/>
          </a:p>
        </p:txBody>
      </p:sp>
    </p:spTree>
    <p:extLst>
      <p:ext uri="{BB962C8B-B14F-4D97-AF65-F5344CB8AC3E}">
        <p14:creationId xmlns:p14="http://schemas.microsoft.com/office/powerpoint/2010/main" val="2155078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169D218-E80D-475F-84F3-DB8EF5465175}"/>
              </a:ext>
            </a:extLst>
          </p:cNvPr>
          <p:cNvSpPr>
            <a:spLocks noGrp="1"/>
          </p:cNvSpPr>
          <p:nvPr>
            <p:ph type="title"/>
          </p:nvPr>
        </p:nvSpPr>
        <p:spPr/>
        <p:txBody>
          <a:bodyPr/>
          <a:lstStyle/>
          <a:p>
            <a:r>
              <a:rPr lang="tr-TR" sz="3200" dirty="0">
                <a:effectLst/>
                <a:latin typeface="Calibri" panose="020F0502020204030204" pitchFamily="34" charset="0"/>
                <a:ea typeface="Times New Roman" panose="02020603050405020304" pitchFamily="18" charset="0"/>
                <a:cs typeface="Times New Roman" panose="02020603050405020304" pitchFamily="18" charset="0"/>
              </a:rPr>
              <a:t>Kısaca özetleyecek olursak</a:t>
            </a:r>
            <a:endParaRPr lang="tr-TR" dirty="0"/>
          </a:p>
        </p:txBody>
      </p:sp>
      <p:sp>
        <p:nvSpPr>
          <p:cNvPr id="3" name="İçerik Yer Tutucusu 2">
            <a:extLst>
              <a:ext uri="{FF2B5EF4-FFF2-40B4-BE49-F238E27FC236}">
                <a16:creationId xmlns:a16="http://schemas.microsoft.com/office/drawing/2014/main" xmlns="" id="{CFE377B9-2EDF-4F34-A907-D54F400F6F0E}"/>
              </a:ext>
            </a:extLst>
          </p:cNvPr>
          <p:cNvSpPr>
            <a:spLocks noGrp="1"/>
          </p:cNvSpPr>
          <p:nvPr>
            <p:ph idx="1"/>
          </p:nvPr>
        </p:nvSpPr>
        <p:spPr>
          <a:xfrm>
            <a:off x="1451579" y="1469204"/>
            <a:ext cx="9603275" cy="3997141"/>
          </a:xfrm>
        </p:spPr>
        <p:txBody>
          <a:bodyPr>
            <a:normAutofit fontScale="85000" lnSpcReduction="20000"/>
          </a:bodyPr>
          <a:lstStyle/>
          <a:p>
            <a:r>
              <a:rPr lang="tr-TR" sz="2800" dirty="0">
                <a:latin typeface="Calibri" panose="020F0502020204030204" pitchFamily="34" charset="0"/>
                <a:ea typeface="Times New Roman" panose="02020603050405020304" pitchFamily="18" charset="0"/>
                <a:cs typeface="Times New Roman" panose="02020603050405020304" pitchFamily="18" charset="0"/>
              </a:rPr>
              <a:t>A</a:t>
            </a: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maçsız çalışma,</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plan yaparak çalış, </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evin değişik yerlerinde çalışma, </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yatarak ve uzanarak çalışma, </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gürültülü ortamlarda çalışma,</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müzik dinleyerek çalışma,</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televizyon ve telefonu ile vakit geçirme,</a:t>
            </a: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kaynaklardan yararlan</a:t>
            </a:r>
          </a:p>
          <a:p>
            <a:endParaRPr lang="tr-TR" dirty="0"/>
          </a:p>
        </p:txBody>
      </p:sp>
    </p:spTree>
    <p:extLst>
      <p:ext uri="{BB962C8B-B14F-4D97-AF65-F5344CB8AC3E}">
        <p14:creationId xmlns:p14="http://schemas.microsoft.com/office/powerpoint/2010/main" val="586424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247A8EF-12A7-4871-A4A0-F2EA8A990BC4}"/>
              </a:ext>
            </a:extLst>
          </p:cNvPr>
          <p:cNvSpPr>
            <a:spLocks noGrp="1"/>
          </p:cNvSpPr>
          <p:nvPr>
            <p:ph type="title"/>
          </p:nvPr>
        </p:nvSpPr>
        <p:spPr/>
        <p:txBody>
          <a:bodyPr/>
          <a:lstStyle/>
          <a:p>
            <a:r>
              <a:rPr lang="tr-TR" sz="3200" dirty="0">
                <a:effectLst/>
                <a:latin typeface="Calibri" panose="020F0502020204030204" pitchFamily="34" charset="0"/>
                <a:ea typeface="Times New Roman" panose="02020603050405020304" pitchFamily="18" charset="0"/>
                <a:cs typeface="Times New Roman" panose="02020603050405020304" pitchFamily="18" charset="0"/>
              </a:rPr>
              <a:t>Unutma</a:t>
            </a:r>
            <a:endParaRPr lang="tr-TR" dirty="0"/>
          </a:p>
        </p:txBody>
      </p:sp>
      <p:sp>
        <p:nvSpPr>
          <p:cNvPr id="3" name="İçerik Yer Tutucusu 2">
            <a:extLst>
              <a:ext uri="{FF2B5EF4-FFF2-40B4-BE49-F238E27FC236}">
                <a16:creationId xmlns:a16="http://schemas.microsoft.com/office/drawing/2014/main" xmlns="" id="{64815A49-9ADA-4D44-9FE4-E5FC9FBD950E}"/>
              </a:ext>
            </a:extLst>
          </p:cNvPr>
          <p:cNvSpPr>
            <a:spLocks noGrp="1"/>
          </p:cNvSpPr>
          <p:nvPr>
            <p:ph idx="1"/>
          </p:nvPr>
        </p:nvSpPr>
        <p:spPr/>
        <p:txBody>
          <a:bodyPr>
            <a:normAutofit fontScale="92500" lnSpcReduction="10000"/>
          </a:bodyPr>
          <a:lstStyle/>
          <a:p>
            <a:r>
              <a:rPr lang="tr-TR" sz="2800" dirty="0">
                <a:latin typeface="Calibri" panose="020F0502020204030204" pitchFamily="34" charset="0"/>
                <a:ea typeface="Times New Roman" panose="02020603050405020304" pitchFamily="18" charset="0"/>
                <a:cs typeface="Times New Roman" panose="02020603050405020304" pitchFamily="18" charset="0"/>
              </a:rPr>
              <a:t>Ü</a:t>
            </a: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şüyen insan ateşi düşünerek ısınmaz. Acıkan insan nefis yemekleri düşünerek açlığını gideremez.</a:t>
            </a:r>
          </a:p>
          <a:p>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tr-TR" sz="2800" dirty="0">
                <a:effectLst/>
                <a:latin typeface="Calibri" panose="020F0502020204030204" pitchFamily="34" charset="0"/>
                <a:ea typeface="Times New Roman" panose="02020603050405020304" pitchFamily="18" charset="0"/>
                <a:cs typeface="Times New Roman" panose="02020603050405020304" pitchFamily="18" charset="0"/>
              </a:rPr>
              <a:t>Sen de sadece çalışmak gerektiğini düşünerek başarılı olamazsın.</a:t>
            </a:r>
          </a:p>
          <a:p>
            <a:pPr marL="0" indent="0">
              <a:buNone/>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şimdi hareket zamanı.</a:t>
            </a:r>
          </a:p>
          <a:p>
            <a:pPr marL="0" indent="0">
              <a:spcAft>
                <a:spcPts val="1200"/>
              </a:spcAft>
              <a:buNone/>
            </a:pPr>
            <a:r>
              <a:rPr lang="tr-T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21531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DFA5605-2DAB-4C21-8055-16E801809CE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03C83F43-6401-4329-B204-FD6FFDF1BDDF}"/>
              </a:ext>
            </a:extLst>
          </p:cNvPr>
          <p:cNvSpPr>
            <a:spLocks noGrp="1"/>
          </p:cNvSpPr>
          <p:nvPr>
            <p:ph idx="1"/>
          </p:nvPr>
        </p:nvSpPr>
        <p:spPr/>
        <p:txBody>
          <a:bodyPr/>
          <a:lstStyle/>
          <a:p>
            <a:r>
              <a:rPr lang="tr-TR" dirty="0"/>
              <a:t>Öncelikle şunu unutmamak gerekir okul başarısı doğuştan getirdiğimiz bir yetenek değil; öğrenilerek kazanılan bir beceridir. Tüm alışkanlıklar gibi çalışma alışkanlığını da birden bire değiştirmek kolay değildir. Bu değişim ancak bilinçli, kararlı ve sabırlı bir çabayla olabilir.</a:t>
            </a:r>
          </a:p>
        </p:txBody>
      </p:sp>
    </p:spTree>
    <p:extLst>
      <p:ext uri="{BB962C8B-B14F-4D97-AF65-F5344CB8AC3E}">
        <p14:creationId xmlns:p14="http://schemas.microsoft.com/office/powerpoint/2010/main" val="3068280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204F019-6F88-4BC4-AA32-AA6C87D6042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C81D66AE-334C-4AE0-A5FB-E0DEA179F9E5}"/>
              </a:ext>
            </a:extLst>
          </p:cNvPr>
          <p:cNvSpPr>
            <a:spLocks noGrp="1"/>
          </p:cNvSpPr>
          <p:nvPr>
            <p:ph idx="1"/>
          </p:nvPr>
        </p:nvSpPr>
        <p:spPr/>
        <p:txBody>
          <a:bodyPr/>
          <a:lstStyle/>
          <a:p>
            <a:r>
              <a:rPr lang="tr-TR" dirty="0"/>
              <a:t>Kendimizi ders çalışmaya </a:t>
            </a:r>
            <a:r>
              <a:rPr lang="tr-TR" b="1" dirty="0"/>
              <a:t>sürekli olarak isteksiz </a:t>
            </a:r>
            <a:r>
              <a:rPr lang="tr-TR" dirty="0"/>
              <a:t>hissediyorsak amaçlarımızı gözden geçirebiliriz çünkü güçlü amaçlarımız olmadığında bizi harekete geçirecek motivasyonu içimizde bulamayabiliriz.</a:t>
            </a:r>
          </a:p>
          <a:p>
            <a:endParaRPr lang="tr-TR" dirty="0"/>
          </a:p>
          <a:p>
            <a:r>
              <a:rPr lang="tr-TR" b="1" dirty="0"/>
              <a:t>Bir şeye inandığımız zaman aklımız o şeyi yapmanın bir yolunu bulur.</a:t>
            </a:r>
          </a:p>
          <a:p>
            <a:endParaRPr lang="tr-TR" b="1" dirty="0"/>
          </a:p>
          <a:p>
            <a:r>
              <a:rPr lang="tr-TR" dirty="0"/>
              <a:t>Etkili öğrenmenin yarısı moral ve motivasyon yarısı ise doğru teknikleri kullanabilmektir.</a:t>
            </a:r>
          </a:p>
        </p:txBody>
      </p:sp>
    </p:spTree>
    <p:extLst>
      <p:ext uri="{BB962C8B-B14F-4D97-AF65-F5344CB8AC3E}">
        <p14:creationId xmlns:p14="http://schemas.microsoft.com/office/powerpoint/2010/main" val="221220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1F13DAE-853E-4AC5-80A8-08C87558822D}"/>
              </a:ext>
            </a:extLst>
          </p:cNvPr>
          <p:cNvSpPr>
            <a:spLocks noGrp="1"/>
          </p:cNvSpPr>
          <p:nvPr>
            <p:ph type="title"/>
          </p:nvPr>
        </p:nvSpPr>
        <p:spPr/>
        <p:txBody>
          <a:bodyPr/>
          <a:lstStyle/>
          <a:p>
            <a:r>
              <a:rPr lang="tr-TR" dirty="0"/>
              <a:t>Olumsuz cümleleri değiştir!</a:t>
            </a:r>
          </a:p>
        </p:txBody>
      </p:sp>
      <p:sp>
        <p:nvSpPr>
          <p:cNvPr id="3" name="İçerik Yer Tutucusu 2">
            <a:extLst>
              <a:ext uri="{FF2B5EF4-FFF2-40B4-BE49-F238E27FC236}">
                <a16:creationId xmlns:a16="http://schemas.microsoft.com/office/drawing/2014/main" xmlns="" id="{71653CB2-C37F-44DF-B831-1057FDCFAA2A}"/>
              </a:ext>
            </a:extLst>
          </p:cNvPr>
          <p:cNvSpPr>
            <a:spLocks noGrp="1"/>
          </p:cNvSpPr>
          <p:nvPr>
            <p:ph idx="1"/>
          </p:nvPr>
        </p:nvSpPr>
        <p:spPr/>
        <p:txBody>
          <a:bodyPr/>
          <a:lstStyle/>
          <a:p>
            <a:r>
              <a:rPr lang="tr-TR" dirty="0"/>
              <a:t>Böyle devam edersem yapamam gibi cümleler yerine çaba gösterirsen başarabilirim daha önce çalıştığım da olmuştu gibi moralimizi ve motivasyonumuzu artırıcı cümleler kullanmalıyız.</a:t>
            </a:r>
          </a:p>
          <a:p>
            <a:endParaRPr lang="tr-TR" dirty="0"/>
          </a:p>
        </p:txBody>
      </p:sp>
    </p:spTree>
    <p:extLst>
      <p:ext uri="{BB962C8B-B14F-4D97-AF65-F5344CB8AC3E}">
        <p14:creationId xmlns:p14="http://schemas.microsoft.com/office/powerpoint/2010/main" val="198778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FC5D6A5-F7C2-4A89-86AA-4D9A6ACC143E}"/>
              </a:ext>
            </a:extLst>
          </p:cNvPr>
          <p:cNvSpPr>
            <a:spLocks noGrp="1"/>
          </p:cNvSpPr>
          <p:nvPr>
            <p:ph type="title"/>
          </p:nvPr>
        </p:nvSpPr>
        <p:spPr/>
        <p:txBody>
          <a:bodyPr>
            <a:normAutofit fontScale="90000"/>
          </a:bodyPr>
          <a:lstStyle/>
          <a:p>
            <a:r>
              <a:rPr lang="tr-TR" dirty="0"/>
              <a:t>Verimli çalışmada kullanılacak bazı tekniklerden bahsedecek olursak</a:t>
            </a:r>
            <a:br>
              <a:rPr lang="tr-TR" dirty="0"/>
            </a:br>
            <a:r>
              <a:rPr lang="tr-TR" dirty="0"/>
              <a:t/>
            </a:r>
            <a:br>
              <a:rPr lang="tr-TR" dirty="0"/>
            </a:br>
            <a:endParaRPr lang="tr-TR" dirty="0"/>
          </a:p>
        </p:txBody>
      </p:sp>
      <p:sp>
        <p:nvSpPr>
          <p:cNvPr id="3" name="İçerik Yer Tutucusu 2">
            <a:extLst>
              <a:ext uri="{FF2B5EF4-FFF2-40B4-BE49-F238E27FC236}">
                <a16:creationId xmlns:a16="http://schemas.microsoft.com/office/drawing/2014/main" xmlns="" id="{F785323E-9759-471D-8643-35CC87AA37BD}"/>
              </a:ext>
            </a:extLst>
          </p:cNvPr>
          <p:cNvSpPr>
            <a:spLocks noGrp="1"/>
          </p:cNvSpPr>
          <p:nvPr>
            <p:ph idx="1"/>
          </p:nvPr>
        </p:nvSpPr>
        <p:spPr>
          <a:xfrm>
            <a:off x="1451579" y="2015732"/>
            <a:ext cx="9603275" cy="3727522"/>
          </a:xfrm>
        </p:spPr>
        <p:txBody>
          <a:bodyPr>
            <a:normAutofit fontScale="92500" lnSpcReduction="20000"/>
          </a:bodyPr>
          <a:lstStyle/>
          <a:p>
            <a:r>
              <a:rPr lang="tr-TR" sz="1500" b="1" dirty="0"/>
              <a:t>Turlama yöntemi:</a:t>
            </a:r>
          </a:p>
          <a:p>
            <a:r>
              <a:rPr lang="tr-TR" sz="1500" dirty="0"/>
              <a:t>Yanıtlamayı en başarılı olduğunuz testten başlayın. Bu testi doğru çözerek moral kazanmış olursunuz.</a:t>
            </a:r>
          </a:p>
          <a:p>
            <a:endParaRPr lang="tr-TR" sz="1500" dirty="0"/>
          </a:p>
          <a:p>
            <a:r>
              <a:rPr lang="tr-TR" sz="1500" dirty="0"/>
              <a:t>Bir teste farklı zorluk derecesine sahip SORULAR bulunur %70 oranında normal ve kolay SORULAR bulunur %30 doğru ve çok zor SORULAR bulunur bu nedenle bilmediğiniz soruları mutlaka boş bırakın.</a:t>
            </a:r>
          </a:p>
          <a:p>
            <a:r>
              <a:rPr lang="tr-TR" sz="1500" dirty="0"/>
              <a:t>Bazı soruları çok iyi bildiğiniz halde hatırlamayabilirsiniz tekrar bakmak üzere geçin bu soruları hatırlayamadığımız da. </a:t>
            </a:r>
          </a:p>
          <a:p>
            <a:r>
              <a:rPr lang="tr-TR" sz="1500" dirty="0"/>
              <a:t>Eğer iki seçenek arasında kaldıysanız size en yakın gelen seçeneğe işaretleyin.</a:t>
            </a:r>
          </a:p>
          <a:p>
            <a:endParaRPr lang="tr-TR" sz="1500" dirty="0"/>
          </a:p>
          <a:p>
            <a:r>
              <a:rPr lang="tr-TR" sz="1500" dirty="0"/>
              <a:t>Birinci turda kesin bildiklerini Çözün.</a:t>
            </a:r>
          </a:p>
          <a:p>
            <a:r>
              <a:rPr lang="tr-TR" sz="1500" dirty="0"/>
              <a:t>İkinci turda çözebilirim diye boş bıraktığınız ve iki seçenek arasında kaldığınız sorulara bakın.</a:t>
            </a:r>
          </a:p>
          <a:p>
            <a:r>
              <a:rPr lang="tr-TR" sz="1500" dirty="0"/>
              <a:t>Üçüncü turda </a:t>
            </a:r>
            <a:r>
              <a:rPr lang="tr-TR" sz="1500" dirty="0" err="1"/>
              <a:t>çözbileceğiniz</a:t>
            </a:r>
            <a:r>
              <a:rPr lang="tr-TR" sz="1500" dirty="0"/>
              <a:t> zor olan soruları inceleyin.</a:t>
            </a:r>
          </a:p>
          <a:p>
            <a:endParaRPr lang="tr-TR" dirty="0"/>
          </a:p>
        </p:txBody>
      </p:sp>
    </p:spTree>
    <p:extLst>
      <p:ext uri="{BB962C8B-B14F-4D97-AF65-F5344CB8AC3E}">
        <p14:creationId xmlns:p14="http://schemas.microsoft.com/office/powerpoint/2010/main" val="183783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390CC77-609B-4218-8EE9-6E9C369A17C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53700FF6-07AD-46C6-A74B-C7C39FA94FD9}"/>
              </a:ext>
            </a:extLst>
          </p:cNvPr>
          <p:cNvSpPr>
            <a:spLocks noGrp="1"/>
          </p:cNvSpPr>
          <p:nvPr>
            <p:ph idx="1"/>
          </p:nvPr>
        </p:nvSpPr>
        <p:spPr/>
        <p:txBody>
          <a:bodyPr/>
          <a:lstStyle/>
          <a:p>
            <a:r>
              <a:rPr lang="tr-TR" dirty="0"/>
              <a:t>Cevap kağıdındaki kodlamalar ile soru kitapçığındaki şıkları karşılaştır kontrol et.</a:t>
            </a:r>
          </a:p>
        </p:txBody>
      </p:sp>
    </p:spTree>
    <p:extLst>
      <p:ext uri="{BB962C8B-B14F-4D97-AF65-F5344CB8AC3E}">
        <p14:creationId xmlns:p14="http://schemas.microsoft.com/office/powerpoint/2010/main" val="1517266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4996583-3949-4BEB-84D1-EE789211B7C2}"/>
              </a:ext>
            </a:extLst>
          </p:cNvPr>
          <p:cNvSpPr>
            <a:spLocks noGrp="1"/>
          </p:cNvSpPr>
          <p:nvPr>
            <p:ph type="title"/>
          </p:nvPr>
        </p:nvSpPr>
        <p:spPr/>
        <p:txBody>
          <a:bodyPr>
            <a:normAutofit fontScale="90000"/>
          </a:bodyPr>
          <a:lstStyle/>
          <a:p>
            <a:r>
              <a:rPr lang="tr-TR" dirty="0"/>
              <a:t>Önemli olan çok çalışmak değil planlı ve verimli çalışmaktır planlı çalışmayan çok çalışır.</a:t>
            </a:r>
          </a:p>
        </p:txBody>
      </p:sp>
      <p:sp>
        <p:nvSpPr>
          <p:cNvPr id="3" name="İçerik Yer Tutucusu 2">
            <a:extLst>
              <a:ext uri="{FF2B5EF4-FFF2-40B4-BE49-F238E27FC236}">
                <a16:creationId xmlns:a16="http://schemas.microsoft.com/office/drawing/2014/main" xmlns="" id="{4F278E68-4918-471E-9110-8F3A6A8AD214}"/>
              </a:ext>
            </a:extLst>
          </p:cNvPr>
          <p:cNvSpPr>
            <a:spLocks noGrp="1"/>
          </p:cNvSpPr>
          <p:nvPr>
            <p:ph idx="1"/>
          </p:nvPr>
        </p:nvSpPr>
        <p:spPr/>
        <p:txBody>
          <a:bodyPr>
            <a:normAutofit lnSpcReduction="10000"/>
          </a:bodyPr>
          <a:lstStyle/>
          <a:p>
            <a:r>
              <a:rPr lang="tr-TR" dirty="0"/>
              <a:t>Peki verimli ders çalışma yolları nelerdir</a:t>
            </a:r>
          </a:p>
          <a:p>
            <a:r>
              <a:rPr lang="tr-TR" dirty="0"/>
              <a:t>1Amaç belirlemek</a:t>
            </a:r>
          </a:p>
          <a:p>
            <a:r>
              <a:rPr lang="tr-TR" dirty="0"/>
              <a:t>2Plan yapmak</a:t>
            </a:r>
          </a:p>
          <a:p>
            <a:r>
              <a:rPr lang="tr-TR" dirty="0"/>
              <a:t>3 Dersi derste öğrenmek</a:t>
            </a:r>
          </a:p>
          <a:p>
            <a:pPr marL="0" indent="0">
              <a:buNone/>
            </a:pPr>
            <a:r>
              <a:rPr lang="tr-TR" dirty="0"/>
              <a:t>Evet o dersi kendi başına halledebilirsin fakat derste 45 dakikada anlayacağın konuyu belki 2 3 saatte zor kavrayabilirsin.</a:t>
            </a:r>
          </a:p>
          <a:p>
            <a:pPr marL="0" indent="0">
              <a:buNone/>
            </a:pPr>
            <a:r>
              <a:rPr lang="tr-TR" dirty="0"/>
              <a:t>Derste iyi dinlemek, not alarak dinlemek özellikle anlatılanı kendi anladığın şekilde not alarak dinlemek son derece önemlidir.</a:t>
            </a:r>
          </a:p>
        </p:txBody>
      </p:sp>
    </p:spTree>
    <p:extLst>
      <p:ext uri="{BB962C8B-B14F-4D97-AF65-F5344CB8AC3E}">
        <p14:creationId xmlns:p14="http://schemas.microsoft.com/office/powerpoint/2010/main" val="177465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C87CA0C-8F00-4903-BB61-3F9ACAA86108}"/>
              </a:ext>
            </a:extLst>
          </p:cNvPr>
          <p:cNvSpPr>
            <a:spLocks noGrp="1"/>
          </p:cNvSpPr>
          <p:nvPr>
            <p:ph type="title"/>
          </p:nvPr>
        </p:nvSpPr>
        <p:spPr/>
        <p:txBody>
          <a:bodyPr/>
          <a:lstStyle/>
          <a:p>
            <a:r>
              <a:rPr lang="tr-TR" dirty="0"/>
              <a:t>Not tutarken dikkat edilmesi gerekenler:</a:t>
            </a:r>
            <a:br>
              <a:rPr lang="tr-TR" dirty="0"/>
            </a:br>
            <a:endParaRPr lang="tr-TR" dirty="0"/>
          </a:p>
        </p:txBody>
      </p:sp>
      <p:sp>
        <p:nvSpPr>
          <p:cNvPr id="3" name="İçerik Yer Tutucusu 2">
            <a:extLst>
              <a:ext uri="{FF2B5EF4-FFF2-40B4-BE49-F238E27FC236}">
                <a16:creationId xmlns:a16="http://schemas.microsoft.com/office/drawing/2014/main" xmlns="" id="{E81CB613-90E4-4200-8E16-A2809086848B}"/>
              </a:ext>
            </a:extLst>
          </p:cNvPr>
          <p:cNvSpPr>
            <a:spLocks noGrp="1"/>
          </p:cNvSpPr>
          <p:nvPr>
            <p:ph idx="1"/>
          </p:nvPr>
        </p:nvSpPr>
        <p:spPr/>
        <p:txBody>
          <a:bodyPr/>
          <a:lstStyle/>
          <a:p>
            <a:r>
              <a:rPr lang="tr-TR" dirty="0"/>
              <a:t>Öğretmenin anlattığı gibi değil kendi anladığın şekilde not et. Notları özet şeklinde yaz</a:t>
            </a:r>
          </a:p>
          <a:p>
            <a:r>
              <a:rPr lang="tr-TR" dirty="0"/>
              <a:t>Anlayıncaya kadar yazma. </a:t>
            </a:r>
          </a:p>
          <a:p>
            <a:r>
              <a:rPr lang="tr-TR" dirty="0"/>
              <a:t>Önemli fikir veya paragrafların aynen yazılmasında fayda vardır. </a:t>
            </a:r>
          </a:p>
          <a:p>
            <a:r>
              <a:rPr lang="tr-TR" dirty="0"/>
              <a:t>Yazılanların okunaklı olması önemlidir onun için önce müsvedde yapıp sonra temize çekilebilir</a:t>
            </a:r>
          </a:p>
          <a:p>
            <a:r>
              <a:rPr lang="tr-TR" dirty="0"/>
              <a:t>Yazılanları tekrar et ve biriktirme.</a:t>
            </a:r>
          </a:p>
          <a:p>
            <a:endParaRPr lang="tr-TR" dirty="0"/>
          </a:p>
          <a:p>
            <a:endParaRPr lang="tr-TR" dirty="0"/>
          </a:p>
        </p:txBody>
      </p:sp>
    </p:spTree>
    <p:extLst>
      <p:ext uri="{BB962C8B-B14F-4D97-AF65-F5344CB8AC3E}">
        <p14:creationId xmlns:p14="http://schemas.microsoft.com/office/powerpoint/2010/main" val="127291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06270C-7645-46F6-936A-00C3CFDD3B90}"/>
              </a:ext>
            </a:extLst>
          </p:cNvPr>
          <p:cNvSpPr>
            <a:spLocks noGrp="1"/>
          </p:cNvSpPr>
          <p:nvPr>
            <p:ph type="title"/>
          </p:nvPr>
        </p:nvSpPr>
        <p:spPr/>
        <p:txBody>
          <a:bodyPr/>
          <a:lstStyle/>
          <a:p>
            <a:r>
              <a:rPr lang="tr-TR" dirty="0"/>
              <a:t>tekrar</a:t>
            </a:r>
          </a:p>
        </p:txBody>
      </p:sp>
      <p:sp>
        <p:nvSpPr>
          <p:cNvPr id="3" name="İçerik Yer Tutucusu 2">
            <a:extLst>
              <a:ext uri="{FF2B5EF4-FFF2-40B4-BE49-F238E27FC236}">
                <a16:creationId xmlns:a16="http://schemas.microsoft.com/office/drawing/2014/main" xmlns="" id="{CC1FAA01-1C78-434F-A02F-0AC1024A7523}"/>
              </a:ext>
            </a:extLst>
          </p:cNvPr>
          <p:cNvSpPr>
            <a:spLocks noGrp="1"/>
          </p:cNvSpPr>
          <p:nvPr>
            <p:ph idx="1"/>
          </p:nvPr>
        </p:nvSpPr>
        <p:spPr/>
        <p:txBody>
          <a:bodyPr/>
          <a:lstStyle/>
          <a:p>
            <a:r>
              <a:rPr lang="tr-TR" dirty="0"/>
              <a:t>Öğrenmenin gerçekleşmesinde ders başında çok fazla vakit geçirmek değil çok fazla tekrar yapmak önemlidir</a:t>
            </a:r>
          </a:p>
          <a:p>
            <a:endParaRPr lang="tr-TR" dirty="0"/>
          </a:p>
          <a:p>
            <a:endParaRPr lang="tr-TR" dirty="0"/>
          </a:p>
        </p:txBody>
      </p:sp>
    </p:spTree>
    <p:extLst>
      <p:ext uri="{BB962C8B-B14F-4D97-AF65-F5344CB8AC3E}">
        <p14:creationId xmlns:p14="http://schemas.microsoft.com/office/powerpoint/2010/main" val="155570070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TotalTime>
  <Words>853</Words>
  <Application>Microsoft Office PowerPoint</Application>
  <PresentationFormat>Özel</PresentationFormat>
  <Paragraphs>86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Galeri</vt:lpstr>
      <vt:lpstr>VERİMLİ DERS ÇALIŞMA VE MOTİVASYON</vt:lpstr>
      <vt:lpstr>PowerPoint Sunusu</vt:lpstr>
      <vt:lpstr>PowerPoint Sunusu</vt:lpstr>
      <vt:lpstr>Olumsuz cümleleri değiştir!</vt:lpstr>
      <vt:lpstr>Verimli çalışmada kullanılacak bazı tekniklerden bahsedecek olursak  </vt:lpstr>
      <vt:lpstr>PowerPoint Sunusu</vt:lpstr>
      <vt:lpstr>Önemli olan çok çalışmak değil planlı ve verimli çalışmaktır planlı çalışmayan çok çalışır.</vt:lpstr>
      <vt:lpstr>Not tutarken dikkat edilmesi gerekenler: </vt:lpstr>
      <vt:lpstr>tekrar</vt:lpstr>
      <vt:lpstr>Uyku Hijyenine dikkat!</vt:lpstr>
      <vt:lpstr>Uygun çalışma ortamı</vt:lpstr>
      <vt:lpstr>İyi bir program nasıl olur? </vt:lpstr>
      <vt:lpstr>Doğru okumak:</vt:lpstr>
      <vt:lpstr>PowerPoint Sunusu</vt:lpstr>
      <vt:lpstr>Konsantrasyon:</vt:lpstr>
      <vt:lpstr>PowerPoint Sunusu</vt:lpstr>
      <vt:lpstr>Kısaca özetleyecek olursak</vt:lpstr>
      <vt:lpstr>Unutma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VERİMLİ DERS ÇALIŞMA VE MOTİVASYON</dc:title>
  <dc:creator>TUBA</dc:creator>
  <cp:lastModifiedBy>pc</cp:lastModifiedBy>
  <cp:revision>6</cp:revision>
  <dcterms:created xsi:type="dcterms:W3CDTF">2021-03-14T14:07:44Z</dcterms:created>
  <dcterms:modified xsi:type="dcterms:W3CDTF">2021-04-21T06:49:09Z</dcterms:modified>
</cp:coreProperties>
</file>