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3" r:id="rId8"/>
    <p:sldId id="262" r:id="rId9"/>
    <p:sldId id="265" r:id="rId10"/>
    <p:sldId id="264"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a:t>Asıl başlık stili için tıklatın</a:t>
            </a: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A23720DD-5B6D-40BF-8493-A6B52D484E6B}" type="datetimeFigureOut">
              <a:rPr lang="tr-TR" smtClean="0"/>
              <a:t>21.04.2021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509881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A23720DD-5B6D-40BF-8493-A6B52D484E6B}" type="datetimeFigureOut">
              <a:rPr lang="tr-TR" smtClean="0"/>
              <a:t>21.04.2021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14944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A23720DD-5B6D-40BF-8493-A6B52D484E6B}" type="datetimeFigureOut">
              <a:rPr lang="tr-TR" smtClean="0"/>
              <a:t>21.04.2021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442865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A23720DD-5B6D-40BF-8493-A6B52D484E6B}" type="datetimeFigureOut">
              <a:rPr lang="tr-TR" smtClean="0"/>
              <a:t>21.04.2021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753748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A23720DD-5B6D-40BF-8493-A6B52D484E6B}" type="datetimeFigureOut">
              <a:rPr lang="tr-TR" smtClean="0"/>
              <a:t>21.04.2021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682020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A23720DD-5B6D-40BF-8493-A6B52D484E6B}" type="datetimeFigureOut">
              <a:rPr lang="tr-TR" smtClean="0"/>
              <a:t>21.04.2021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5728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a:t>Asıl başlık stili için tıklatın</a:t>
            </a: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A23720DD-5B6D-40BF-8493-A6B52D484E6B}" type="datetimeFigureOut">
              <a:rPr lang="tr-TR" smtClean="0"/>
              <a:t>21.04.2021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868047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A23720DD-5B6D-40BF-8493-A6B52D484E6B}" type="datetimeFigureOut">
              <a:rPr lang="tr-TR" smtClean="0"/>
              <a:t>21.04.2021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773398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21.04.2021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624456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A23720DD-5B6D-40BF-8493-A6B52D484E6B}" type="datetimeFigureOut">
              <a:rPr lang="tr-TR" smtClean="0"/>
              <a:t>21.04.2021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709355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A23720DD-5B6D-40BF-8493-A6B52D484E6B}" type="datetimeFigureOut">
              <a:rPr lang="tr-TR" smtClean="0"/>
              <a:t>21.04.2021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643764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21.04.2021</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32139914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1700809"/>
            <a:ext cx="7772400" cy="1899642"/>
          </a:xfrm>
        </p:spPr>
        <p:txBody>
          <a:bodyPr>
            <a:normAutofit fontScale="90000"/>
          </a:bodyPr>
          <a:lstStyle/>
          <a:p>
            <a:br>
              <a:rPr lang="tr-TR" sz="1800" dirty="0">
                <a:solidFill>
                  <a:srgbClr val="000000"/>
                </a:solidFill>
                <a:latin typeface="Comic Sans MS"/>
              </a:rPr>
            </a:br>
            <a:br>
              <a:rPr lang="tr-TR" sz="1800" dirty="0">
                <a:latin typeface="Comic Sans MS"/>
              </a:rPr>
            </a:br>
            <a:r>
              <a:rPr lang="tr-TR" sz="1800" dirty="0">
                <a:latin typeface="Comic Sans MS"/>
              </a:rPr>
              <a:t> </a:t>
            </a:r>
            <a:br>
              <a:rPr lang="tr-TR" sz="1800" dirty="0">
                <a:latin typeface="Comic Sans MS"/>
              </a:rPr>
            </a:br>
            <a:r>
              <a:rPr lang="tr-TR" b="1" dirty="0">
                <a:latin typeface="Comic Sans MS"/>
              </a:rPr>
              <a:t>ETKİLİ ÖĞRENME YÖNTEMLERİ </a:t>
            </a:r>
            <a:endParaRPr lang="tr-TR" dirty="0"/>
          </a:p>
        </p:txBody>
      </p:sp>
      <p:sp>
        <p:nvSpPr>
          <p:cNvPr id="3" name="Alt Başlık 2"/>
          <p:cNvSpPr>
            <a:spLocks noGrp="1"/>
          </p:cNvSpPr>
          <p:nvPr>
            <p:ph type="subTitle" idx="1"/>
          </p:nvPr>
        </p:nvSpPr>
        <p:spPr>
          <a:xfrm>
            <a:off x="1371600" y="3645024"/>
            <a:ext cx="6400800" cy="1993776"/>
          </a:xfrm>
        </p:spPr>
        <p:txBody>
          <a:bodyPr>
            <a:normAutofit fontScale="85000" lnSpcReduction="20000"/>
          </a:bodyPr>
          <a:lstStyle/>
          <a:p>
            <a:endParaRPr lang="tr-TR" dirty="0"/>
          </a:p>
          <a:p>
            <a:endParaRPr lang="tr-TR" dirty="0"/>
          </a:p>
          <a:p>
            <a:r>
              <a:rPr lang="tr-TR" dirty="0"/>
              <a:t>“</a:t>
            </a:r>
            <a:r>
              <a:rPr lang="tr-TR" b="1" dirty="0"/>
              <a:t>Olabileceğimiz şeyi olmak için asla geç değildir”</a:t>
            </a:r>
            <a:endParaRPr lang="tr-TR" dirty="0"/>
          </a:p>
          <a:p>
            <a:r>
              <a:rPr lang="tr-TR" b="1" dirty="0"/>
              <a:t>George </a:t>
            </a:r>
            <a:r>
              <a:rPr lang="tr-TR" b="1" dirty="0" err="1"/>
              <a:t>Elliest</a:t>
            </a:r>
            <a:endParaRPr lang="tr-TR" dirty="0"/>
          </a:p>
        </p:txBody>
      </p:sp>
    </p:spTree>
    <p:extLst>
      <p:ext uri="{BB962C8B-B14F-4D97-AF65-F5344CB8AC3E}">
        <p14:creationId xmlns:p14="http://schemas.microsoft.com/office/powerpoint/2010/main" val="41562590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274638"/>
            <a:ext cx="8075240" cy="850106"/>
          </a:xfrm>
        </p:spPr>
        <p:txBody>
          <a:bodyPr>
            <a:normAutofit fontScale="90000"/>
          </a:bodyPr>
          <a:lstStyle/>
          <a:p>
            <a:br>
              <a:rPr lang="tr-TR" sz="3100" dirty="0"/>
            </a:br>
            <a:br>
              <a:rPr lang="tr-TR" sz="3100" dirty="0"/>
            </a:br>
            <a:r>
              <a:rPr lang="tr-TR" sz="3100" dirty="0">
                <a:latin typeface="Comic Sans MS" panose="030F0702030302020204" pitchFamily="66" charset="0"/>
              </a:rPr>
              <a:t>Öğrenmeye karşı tutumunuzu nasıl değiştirebilirsiniz</a:t>
            </a:r>
            <a:br>
              <a:rPr lang="tr-TR" dirty="0">
                <a:latin typeface="Comic Sans MS" panose="030F0702030302020204" pitchFamily="66" charset="0"/>
              </a:rPr>
            </a:br>
            <a:br>
              <a:rPr lang="tr-TR" dirty="0">
                <a:latin typeface="Comic Sans MS" panose="030F0702030302020204" pitchFamily="66" charset="0"/>
              </a:rPr>
            </a:br>
            <a:endParaRPr lang="tr-TR" sz="3100" dirty="0">
              <a:latin typeface="Comic Sans MS" panose="030F0702030302020204" pitchFamily="66" charset="0"/>
            </a:endParaRPr>
          </a:p>
        </p:txBody>
      </p:sp>
      <p:sp>
        <p:nvSpPr>
          <p:cNvPr id="3" name="İçerik Yer Tutucusu 2"/>
          <p:cNvSpPr>
            <a:spLocks noGrp="1"/>
          </p:cNvSpPr>
          <p:nvPr>
            <p:ph idx="1"/>
          </p:nvPr>
        </p:nvSpPr>
        <p:spPr>
          <a:xfrm>
            <a:off x="457200" y="1124744"/>
            <a:ext cx="8229600" cy="5001419"/>
          </a:xfrm>
        </p:spPr>
        <p:txBody>
          <a:bodyPr>
            <a:normAutofit fontScale="85000" lnSpcReduction="20000"/>
          </a:bodyPr>
          <a:lstStyle/>
          <a:p>
            <a:pPr marL="0" indent="0">
              <a:buNone/>
            </a:pPr>
            <a:endParaRPr lang="tr-TR" dirty="0"/>
          </a:p>
          <a:p>
            <a:r>
              <a:rPr lang="tr-TR" b="1" dirty="0">
                <a:latin typeface="Comic Sans MS" panose="030F0702030302020204" pitchFamily="66" charset="0"/>
              </a:rPr>
              <a:t>Kısaca, motivasyon artırmada en önemli etken, ders çalışmaya yönelik düşüncelerinizi olumsuzdan olumluya doğru değiştirmeniz olacaktır.</a:t>
            </a:r>
          </a:p>
          <a:p>
            <a:endParaRPr lang="tr-TR" dirty="0">
              <a:latin typeface="Comic Sans MS" panose="030F0702030302020204" pitchFamily="66" charset="0"/>
            </a:endParaRPr>
          </a:p>
          <a:p>
            <a:r>
              <a:rPr lang="tr-TR" b="1" dirty="0">
                <a:latin typeface="Comic Sans MS" panose="030F0702030302020204" pitchFamily="66" charset="0"/>
              </a:rPr>
              <a:t>Her şeye rağmen öğrenmeye karşı tutumunuzu olumlu yönde geliştirmekte zorlanıyorsanız, öğretmenlerinizden, okul rehber öğretmen/psikolojik danışmanından ve ailenizden yardım isteyebilirsiniz. Sizin çabanız, başkalarından alacağınız bu yardımla birleşince başarınızı artırmamanız için bir neden kalmaz.</a:t>
            </a:r>
            <a:endParaRPr lang="tr-TR" dirty="0">
              <a:latin typeface="Comic Sans MS" panose="030F0702030302020204" pitchFamily="66" charset="0"/>
            </a:endParaRPr>
          </a:p>
          <a:p>
            <a:endParaRPr lang="tr-TR" dirty="0"/>
          </a:p>
        </p:txBody>
      </p:sp>
    </p:spTree>
    <p:extLst>
      <p:ext uri="{BB962C8B-B14F-4D97-AF65-F5344CB8AC3E}">
        <p14:creationId xmlns:p14="http://schemas.microsoft.com/office/powerpoint/2010/main" val="2679047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400" b="1" dirty="0"/>
              <a:t>OLUMSUZ BAKIŞLARI OLUMLUYA ÇEVİRMEK MÜMKÜNDÜR </a:t>
            </a:r>
            <a:endParaRPr lang="tr-TR" sz="2400" dirty="0"/>
          </a:p>
        </p:txBody>
      </p:sp>
      <p:sp>
        <p:nvSpPr>
          <p:cNvPr id="3" name="İçerik Yer Tutucusu 2"/>
          <p:cNvSpPr>
            <a:spLocks noGrp="1"/>
          </p:cNvSpPr>
          <p:nvPr>
            <p:ph idx="1"/>
          </p:nvPr>
        </p:nvSpPr>
        <p:spPr/>
        <p:txBody>
          <a:bodyPr>
            <a:normAutofit fontScale="77500" lnSpcReduction="20000"/>
          </a:bodyPr>
          <a:lstStyle/>
          <a:p>
            <a:pPr marL="0" indent="0">
              <a:buNone/>
            </a:pPr>
            <a:endParaRPr lang="tr-TR" dirty="0"/>
          </a:p>
          <a:p>
            <a:r>
              <a:rPr lang="tr-TR" dirty="0"/>
              <a:t>Sıkıcı</a:t>
            </a:r>
          </a:p>
          <a:p>
            <a:r>
              <a:rPr lang="tr-TR" dirty="0"/>
              <a:t>Zor</a:t>
            </a:r>
          </a:p>
          <a:p>
            <a:r>
              <a:rPr lang="tr-TR" dirty="0"/>
              <a:t>İtici</a:t>
            </a:r>
          </a:p>
          <a:p>
            <a:r>
              <a:rPr lang="tr-TR" dirty="0"/>
              <a:t>Gereksiz</a:t>
            </a:r>
          </a:p>
          <a:p>
            <a:pPr marL="0" indent="0">
              <a:buNone/>
            </a:pPr>
            <a:r>
              <a:rPr lang="tr-TR" dirty="0"/>
              <a:t>    Gibi düşünmek yerine</a:t>
            </a:r>
          </a:p>
          <a:p>
            <a:r>
              <a:rPr lang="tr-TR" dirty="0"/>
              <a:t>                                   Çalıştıkça hoşlanılan</a:t>
            </a:r>
          </a:p>
          <a:p>
            <a:r>
              <a:rPr lang="tr-TR" dirty="0"/>
              <a:t>                                   Sonucunda başarı getiren</a:t>
            </a:r>
          </a:p>
          <a:p>
            <a:r>
              <a:rPr lang="tr-TR" dirty="0"/>
              <a:t>                                   Başardıkça çalışma isteğini artıran</a:t>
            </a:r>
          </a:p>
          <a:p>
            <a:r>
              <a:rPr lang="tr-TR" dirty="0"/>
              <a:t>                                   Hedefe yakınlaştıran</a:t>
            </a:r>
          </a:p>
          <a:p>
            <a:r>
              <a:rPr lang="tr-TR" dirty="0"/>
              <a:t>düşünülebilir</a:t>
            </a:r>
          </a:p>
          <a:p>
            <a:endParaRPr lang="tr-TR"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10473" y="1916832"/>
            <a:ext cx="1790859" cy="14401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4616" y="4077072"/>
            <a:ext cx="1863207" cy="12961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09574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20688"/>
            <a:ext cx="8229600" cy="1143000"/>
          </a:xfrm>
        </p:spPr>
        <p:txBody>
          <a:bodyPr>
            <a:normAutofit fontScale="90000"/>
          </a:bodyPr>
          <a:lstStyle/>
          <a:p>
            <a:r>
              <a:rPr lang="tr-TR" sz="3600" b="1" dirty="0">
                <a:latin typeface="Comic Sans MS"/>
              </a:rPr>
              <a:t>ÇALIŞMA MEKANININ OLUŞTURULMASI </a:t>
            </a:r>
            <a:br>
              <a:rPr lang="tr-TR" dirty="0">
                <a:latin typeface="Comic Sans MS"/>
              </a:rPr>
            </a:br>
            <a:endParaRPr lang="tr-TR" dirty="0"/>
          </a:p>
        </p:txBody>
      </p:sp>
      <p:sp>
        <p:nvSpPr>
          <p:cNvPr id="3" name="İçerik Yer Tutucusu 2"/>
          <p:cNvSpPr>
            <a:spLocks noGrp="1"/>
          </p:cNvSpPr>
          <p:nvPr>
            <p:ph idx="1"/>
          </p:nvPr>
        </p:nvSpPr>
        <p:spPr>
          <a:xfrm>
            <a:off x="457200" y="1556792"/>
            <a:ext cx="8229600" cy="4569371"/>
          </a:xfrm>
        </p:spPr>
        <p:txBody>
          <a:bodyPr>
            <a:normAutofit fontScale="77500" lnSpcReduction="20000"/>
          </a:bodyPr>
          <a:lstStyle/>
          <a:p>
            <a:pPr marL="0" indent="0">
              <a:buNone/>
            </a:pPr>
            <a:endParaRPr lang="tr-TR" sz="4000" dirty="0">
              <a:latin typeface="Comic Sans MS"/>
            </a:endParaRPr>
          </a:p>
          <a:p>
            <a:r>
              <a:rPr lang="tr-TR" dirty="0">
                <a:latin typeface="Comic Sans MS"/>
              </a:rPr>
              <a:t>Çalışma davranışını etkileyen çevresel faktörleri kontrol altına almak, çalışma isteğini artırmak ve konsantrasyonu sağlamak için önemlidir. </a:t>
            </a:r>
          </a:p>
          <a:p>
            <a:endParaRPr lang="tr-TR" dirty="0">
              <a:latin typeface="Comic Sans MS"/>
            </a:endParaRPr>
          </a:p>
          <a:p>
            <a:r>
              <a:rPr lang="tr-TR" dirty="0">
                <a:latin typeface="Comic Sans MS"/>
              </a:rPr>
              <a:t>Ders çalışılan mekanda başka bir işle uğraşmamak, o mekanın beyin tarafından sadece çalışmak için kodlanmasını sağlar. Bu durum çalışmaya yoğunlaşmayı artırır. </a:t>
            </a:r>
          </a:p>
          <a:p>
            <a:endParaRPr lang="tr-TR" dirty="0">
              <a:latin typeface="Comic Sans MS"/>
            </a:endParaRPr>
          </a:p>
          <a:p>
            <a:r>
              <a:rPr lang="tr-TR" dirty="0">
                <a:latin typeface="Comic Sans MS"/>
              </a:rPr>
              <a:t>Mümkün olduğu kadar her gün aynı mekanda çalışmak, ders çalışmayı kolaylaştırır ve dikkati keskinleştirir.</a:t>
            </a:r>
          </a:p>
          <a:p>
            <a:endParaRPr lang="tr-TR" dirty="0"/>
          </a:p>
        </p:txBody>
      </p:sp>
    </p:spTree>
    <p:extLst>
      <p:ext uri="{BB962C8B-B14F-4D97-AF65-F5344CB8AC3E}">
        <p14:creationId xmlns:p14="http://schemas.microsoft.com/office/powerpoint/2010/main" val="2588929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marL="342900" marR="29820" lvl="0" indent="-342900">
              <a:spcBef>
                <a:spcPct val="20000"/>
              </a:spcBef>
            </a:pPr>
            <a:br>
              <a:rPr lang="tr-TR" sz="2500" b="1" dirty="0">
                <a:solidFill>
                  <a:prstClr val="black"/>
                </a:solidFill>
                <a:latin typeface="Comic Sans MS"/>
                <a:ea typeface="+mn-ea"/>
                <a:cs typeface="+mn-cs"/>
              </a:rPr>
            </a:br>
            <a:r>
              <a:rPr lang="tr-TR" sz="2500" b="1" dirty="0">
                <a:solidFill>
                  <a:prstClr val="black"/>
                </a:solidFill>
                <a:latin typeface="Comic Sans MS"/>
                <a:ea typeface="+mn-ea"/>
                <a:cs typeface="+mn-cs"/>
              </a:rPr>
              <a:t>NEYİN NE ZAMAN ÇALIŞILACAĞININ PLANLANMASI (PROGRAM YAPMAK )</a:t>
            </a:r>
            <a:br>
              <a:rPr lang="tr-TR" sz="2500" dirty="0">
                <a:solidFill>
                  <a:prstClr val="black"/>
                </a:solidFill>
                <a:latin typeface="Comic Sans MS"/>
                <a:ea typeface="+mn-ea"/>
                <a:cs typeface="+mn-cs"/>
              </a:rPr>
            </a:br>
            <a:endParaRPr lang="tr-TR" dirty="0"/>
          </a:p>
        </p:txBody>
      </p:sp>
      <p:sp>
        <p:nvSpPr>
          <p:cNvPr id="3" name="İçerik Yer Tutucusu 2"/>
          <p:cNvSpPr>
            <a:spLocks noGrp="1"/>
          </p:cNvSpPr>
          <p:nvPr>
            <p:ph idx="1"/>
          </p:nvPr>
        </p:nvSpPr>
        <p:spPr/>
        <p:txBody>
          <a:bodyPr>
            <a:normAutofit/>
          </a:bodyPr>
          <a:lstStyle/>
          <a:p>
            <a:pPr marL="0" marR="17620" indent="0">
              <a:buNone/>
            </a:pPr>
            <a:r>
              <a:rPr lang="tr-TR" sz="2400" b="1" dirty="0">
                <a:solidFill>
                  <a:srgbClr val="7030A0"/>
                </a:solidFill>
                <a:latin typeface="Comic Sans MS"/>
              </a:rPr>
              <a:t>Önceden hazırlanan program aşağıdaki faydaları sağlar</a:t>
            </a:r>
            <a:r>
              <a:rPr lang="tr-TR" sz="2400" dirty="0">
                <a:solidFill>
                  <a:srgbClr val="7030A0"/>
                </a:solidFill>
                <a:latin typeface="Comic Sans MS"/>
              </a:rPr>
              <a:t>:</a:t>
            </a:r>
          </a:p>
          <a:p>
            <a:r>
              <a:rPr lang="tr-TR" sz="2000" dirty="0">
                <a:latin typeface="Comic Sans MS"/>
              </a:rPr>
              <a:t>Zamanın etkili şekilde kullanılması</a:t>
            </a:r>
          </a:p>
          <a:p>
            <a:r>
              <a:rPr lang="tr-TR" sz="2000" dirty="0">
                <a:latin typeface="Comic Sans MS"/>
              </a:rPr>
              <a:t>Neye, nereden başlanacağına karar verilmesi</a:t>
            </a:r>
          </a:p>
          <a:p>
            <a:r>
              <a:rPr lang="tr-TR" sz="2000" dirty="0">
                <a:latin typeface="Comic Sans MS"/>
              </a:rPr>
              <a:t>Ne zaman dinlenip ne zaman çalışılacağının planlanması</a:t>
            </a:r>
          </a:p>
          <a:p>
            <a:r>
              <a:rPr lang="tr-TR" sz="2000" dirty="0">
                <a:latin typeface="Comic Sans MS"/>
              </a:rPr>
              <a:t>Güven </a:t>
            </a:r>
            <a:r>
              <a:rPr lang="es-ES" sz="2000" dirty="0">
                <a:latin typeface="Comic Sans MS"/>
              </a:rPr>
              <a:t> ve motivasyonun artması</a:t>
            </a:r>
            <a:endParaRPr lang="tr-TR" sz="2000" dirty="0">
              <a:latin typeface="Comic Sans MS"/>
            </a:endParaRPr>
          </a:p>
          <a:p>
            <a:endParaRPr lang="tr-TR" sz="1400" dirty="0">
              <a:solidFill>
                <a:srgbClr val="000000"/>
              </a:solidFill>
              <a:latin typeface="Comic Sans MS"/>
            </a:endParaRPr>
          </a:p>
          <a:p>
            <a:endParaRPr lang="tr-TR" sz="1400" dirty="0">
              <a:latin typeface="Comic Sans MS"/>
            </a:endParaRPr>
          </a:p>
          <a:p>
            <a:pPr marR="13720" algn="just"/>
            <a:endParaRPr lang="es-ES" sz="2000" dirty="0">
              <a:latin typeface="Comic Sans MS"/>
            </a:endParaRPr>
          </a:p>
        </p:txBody>
      </p:sp>
      <p:sp>
        <p:nvSpPr>
          <p:cNvPr id="4" name="Dikdörtgen 3"/>
          <p:cNvSpPr/>
          <p:nvPr/>
        </p:nvSpPr>
        <p:spPr>
          <a:xfrm>
            <a:off x="539552" y="4005064"/>
            <a:ext cx="7704856" cy="1944216"/>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latin typeface="Comic Sans MS"/>
              </a:rPr>
              <a:t>Çalışma programından, tekrarı içeren, etkili çalışmayı sağlayan ve kişiye özgü hazırlanmış bir program kastedilmektedir. Sadece belirli saatlerde dersin başına oturma, belirli saatlerde mola verme üzerine kurulmuş bir çizelge, uygun bir ders çalışma programı anlamına gelmez. </a:t>
            </a:r>
            <a:endParaRPr lang="tr-TR" dirty="0"/>
          </a:p>
        </p:txBody>
      </p:sp>
    </p:spTree>
    <p:extLst>
      <p:ext uri="{BB962C8B-B14F-4D97-AF65-F5344CB8AC3E}">
        <p14:creationId xmlns:p14="http://schemas.microsoft.com/office/powerpoint/2010/main" val="526715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720"/>
            <a:ext cx="4546848" cy="5217443"/>
          </a:xfrm>
        </p:spPr>
        <p:txBody>
          <a:bodyPr>
            <a:normAutofit fontScale="70000" lnSpcReduction="20000"/>
          </a:bodyPr>
          <a:lstStyle/>
          <a:p>
            <a:pPr marL="0" indent="0">
              <a:buNone/>
            </a:pPr>
            <a:endParaRPr lang="tr-TR" sz="2000" dirty="0">
              <a:latin typeface="Comic Sans MS"/>
            </a:endParaRPr>
          </a:p>
          <a:p>
            <a:pPr marR="56470"/>
            <a:r>
              <a:rPr lang="tr-TR" b="1" dirty="0">
                <a:latin typeface="Comic Sans MS"/>
              </a:rPr>
              <a:t>Okumaya Hazırlık (Ön İnceleme)</a:t>
            </a:r>
          </a:p>
          <a:p>
            <a:pPr marR="56470"/>
            <a:endParaRPr lang="tr-TR" b="1" dirty="0">
              <a:latin typeface="Comic Sans MS"/>
            </a:endParaRPr>
          </a:p>
          <a:p>
            <a:r>
              <a:rPr lang="tr-TR" dirty="0">
                <a:latin typeface="Comic Sans MS"/>
              </a:rPr>
              <a:t>Başlık sayfasını okumak</a:t>
            </a:r>
          </a:p>
          <a:p>
            <a:pPr>
              <a:buFont typeface="Wingdings" panose="05000000000000000000" pitchFamily="2" charset="2"/>
              <a:buChar char="§"/>
            </a:pPr>
            <a:endParaRPr lang="tr-TR" dirty="0">
              <a:latin typeface="Comic Sans MS"/>
            </a:endParaRPr>
          </a:p>
          <a:p>
            <a:r>
              <a:rPr lang="tr-TR" dirty="0">
                <a:latin typeface="Comic Sans MS"/>
              </a:rPr>
              <a:t>Kitabın basım tarihine bakmak</a:t>
            </a:r>
          </a:p>
          <a:p>
            <a:endParaRPr lang="tr-TR" dirty="0">
              <a:latin typeface="Comic Sans MS"/>
            </a:endParaRPr>
          </a:p>
          <a:p>
            <a:r>
              <a:rPr lang="tr-TR" dirty="0">
                <a:latin typeface="Comic Sans MS"/>
              </a:rPr>
              <a:t>Önsöz ya da giriş bölümünü okumak</a:t>
            </a:r>
          </a:p>
          <a:p>
            <a:endParaRPr lang="tr-TR" dirty="0">
              <a:latin typeface="Comic Sans MS"/>
            </a:endParaRPr>
          </a:p>
          <a:p>
            <a:r>
              <a:rPr lang="tr-TR" dirty="0">
                <a:latin typeface="Comic Sans MS"/>
              </a:rPr>
              <a:t>Eğer varsa yazar hakkındaki notu okumak</a:t>
            </a:r>
          </a:p>
          <a:p>
            <a:endParaRPr lang="tr-TR" dirty="0">
              <a:latin typeface="Comic Sans MS"/>
            </a:endParaRPr>
          </a:p>
          <a:p>
            <a:r>
              <a:rPr lang="tr-TR" dirty="0">
                <a:latin typeface="Comic Sans MS"/>
              </a:rPr>
              <a:t>İçindekiler bölümünü incelemek</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1052736"/>
            <a:ext cx="3086100" cy="48245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70191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marL="342900" marR="56150" lvl="0" indent="-342900">
              <a:spcBef>
                <a:spcPct val="20000"/>
              </a:spcBef>
            </a:pPr>
            <a:r>
              <a:rPr lang="tr-TR" sz="2800" b="1" dirty="0">
                <a:solidFill>
                  <a:prstClr val="black"/>
                </a:solidFill>
                <a:latin typeface="Comic Sans MS"/>
                <a:ea typeface="+mn-ea"/>
                <a:cs typeface="+mn-cs"/>
              </a:rPr>
              <a:t>ETKİLİ OKUMA BECERİLERİ</a:t>
            </a:r>
            <a:br>
              <a:rPr lang="tr-TR" sz="2200" dirty="0">
                <a:solidFill>
                  <a:prstClr val="black"/>
                </a:solidFill>
                <a:ea typeface="+mn-ea"/>
                <a:cs typeface="+mn-cs"/>
              </a:rPr>
            </a:br>
            <a:endParaRPr lang="tr-TR" dirty="0"/>
          </a:p>
        </p:txBody>
      </p:sp>
      <p:sp>
        <p:nvSpPr>
          <p:cNvPr id="3" name="İçerik Yer Tutucusu 2"/>
          <p:cNvSpPr>
            <a:spLocks noGrp="1"/>
          </p:cNvSpPr>
          <p:nvPr>
            <p:ph idx="1"/>
          </p:nvPr>
        </p:nvSpPr>
        <p:spPr>
          <a:xfrm>
            <a:off x="395536" y="1052736"/>
            <a:ext cx="8229600" cy="4525963"/>
          </a:xfrm>
        </p:spPr>
        <p:txBody>
          <a:bodyPr>
            <a:normAutofit fontScale="62500" lnSpcReduction="20000"/>
          </a:bodyPr>
          <a:lstStyle/>
          <a:p>
            <a:pPr marL="0" indent="0">
              <a:buNone/>
            </a:pPr>
            <a:endParaRPr lang="tr-TR" sz="2000" dirty="0">
              <a:latin typeface="Wingdings"/>
            </a:endParaRPr>
          </a:p>
          <a:p>
            <a:r>
              <a:rPr lang="tr-TR" dirty="0">
                <a:latin typeface="Comic Sans MS"/>
              </a:rPr>
              <a:t>Okurken anlamayı kontrol etmek </a:t>
            </a:r>
          </a:p>
          <a:p>
            <a:endParaRPr lang="tr-TR" dirty="0">
              <a:latin typeface="Comic Sans MS"/>
            </a:endParaRPr>
          </a:p>
          <a:p>
            <a:r>
              <a:rPr lang="tr-TR" dirty="0">
                <a:latin typeface="Comic Sans MS"/>
              </a:rPr>
              <a:t>Metin hakkında soru sormak ve cevaplamak</a:t>
            </a:r>
          </a:p>
          <a:p>
            <a:endParaRPr lang="tr-TR" dirty="0">
              <a:latin typeface="Comic Sans MS"/>
            </a:endParaRPr>
          </a:p>
          <a:p>
            <a:r>
              <a:rPr lang="tr-TR" dirty="0">
                <a:latin typeface="Comic Sans MS"/>
              </a:rPr>
              <a:t>Yüksek sesle okumak</a:t>
            </a:r>
          </a:p>
          <a:p>
            <a:endParaRPr lang="tr-TR" dirty="0">
              <a:latin typeface="Comic Sans MS"/>
            </a:endParaRPr>
          </a:p>
          <a:p>
            <a:r>
              <a:rPr lang="tr-TR" dirty="0">
                <a:latin typeface="Comic Sans MS"/>
              </a:rPr>
              <a:t>Okunan metnin özetini çıkarmak</a:t>
            </a:r>
          </a:p>
          <a:p>
            <a:endParaRPr lang="tr-TR" dirty="0">
              <a:latin typeface="Comic Sans MS"/>
            </a:endParaRPr>
          </a:p>
          <a:p>
            <a:r>
              <a:rPr lang="tr-TR" dirty="0">
                <a:latin typeface="Comic Sans MS"/>
              </a:rPr>
              <a:t>Okurken altını çizmek</a:t>
            </a:r>
          </a:p>
          <a:p>
            <a:endParaRPr lang="tr-TR" dirty="0">
              <a:latin typeface="Comic Sans MS"/>
            </a:endParaRPr>
          </a:p>
          <a:p>
            <a:r>
              <a:rPr lang="tr-TR" dirty="0">
                <a:latin typeface="Comic Sans MS"/>
              </a:rPr>
              <a:t>Okurken not almak</a:t>
            </a:r>
          </a:p>
          <a:p>
            <a:endParaRPr lang="tr-TR" dirty="0">
              <a:latin typeface="Comic Sans MS"/>
            </a:endParaRPr>
          </a:p>
          <a:p>
            <a:r>
              <a:rPr lang="tr-TR" b="1" dirty="0">
                <a:latin typeface="Comic Sans MS"/>
              </a:rPr>
              <a:t>İncele-Sorgula-Oku-Tekrar Et-Gözden Geçir </a:t>
            </a:r>
            <a:r>
              <a:rPr lang="tr-TR" dirty="0">
                <a:latin typeface="Comic Sans MS"/>
              </a:rPr>
              <a:t>tekniğiyle okumak</a:t>
            </a:r>
          </a:p>
          <a:p>
            <a:endParaRPr lang="tr-TR" dirty="0">
              <a:latin typeface="Comic Sans MS"/>
            </a:endParaRPr>
          </a:p>
          <a:p>
            <a:endParaRPr lang="tr-TR" dirty="0">
              <a:latin typeface="Comic Sans MS"/>
            </a:endParaRPr>
          </a:p>
        </p:txBody>
      </p:sp>
    </p:spTree>
    <p:extLst>
      <p:ext uri="{BB962C8B-B14F-4D97-AF65-F5344CB8AC3E}">
        <p14:creationId xmlns:p14="http://schemas.microsoft.com/office/powerpoint/2010/main" val="13392345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06090"/>
          </a:xfrm>
        </p:spPr>
        <p:txBody>
          <a:bodyPr>
            <a:normAutofit fontScale="90000"/>
          </a:bodyPr>
          <a:lstStyle/>
          <a:p>
            <a:pPr marL="342900" marR="74650" lvl="0" indent="-342900">
              <a:spcBef>
                <a:spcPct val="20000"/>
              </a:spcBef>
            </a:pPr>
            <a:br>
              <a:rPr lang="tr-TR" sz="2000" b="1" dirty="0">
                <a:solidFill>
                  <a:srgbClr val="000000"/>
                </a:solidFill>
                <a:latin typeface="Comic Sans MS"/>
                <a:ea typeface="+mn-ea"/>
                <a:cs typeface="+mn-cs"/>
              </a:rPr>
            </a:br>
            <a:br>
              <a:rPr lang="tr-TR" sz="2000" b="1" dirty="0">
                <a:solidFill>
                  <a:srgbClr val="000000"/>
                </a:solidFill>
                <a:latin typeface="Comic Sans MS"/>
                <a:ea typeface="+mn-ea"/>
                <a:cs typeface="+mn-cs"/>
              </a:rPr>
            </a:br>
            <a:r>
              <a:rPr lang="tr-TR" sz="2000" b="1" dirty="0">
                <a:solidFill>
                  <a:srgbClr val="000000"/>
                </a:solidFill>
                <a:latin typeface="Comic Sans MS"/>
                <a:ea typeface="+mn-ea"/>
                <a:cs typeface="+mn-cs"/>
              </a:rPr>
              <a:t>ETKİLİ </a:t>
            </a:r>
            <a:r>
              <a:rPr lang="tr-TR" sz="2000" b="1" dirty="0">
                <a:solidFill>
                  <a:prstClr val="black"/>
                </a:solidFill>
                <a:latin typeface="Comic Sans MS"/>
                <a:ea typeface="+mn-ea"/>
                <a:cs typeface="+mn-cs"/>
              </a:rPr>
              <a:t>NOT ALMA </a:t>
            </a:r>
            <a:br>
              <a:rPr lang="tr-TR" sz="2000" dirty="0">
                <a:solidFill>
                  <a:prstClr val="black"/>
                </a:solidFill>
                <a:ea typeface="+mn-ea"/>
                <a:cs typeface="+mn-cs"/>
              </a:rPr>
            </a:br>
            <a:br>
              <a:rPr lang="tr-TR" sz="1600" dirty="0">
                <a:solidFill>
                  <a:srgbClr val="000000"/>
                </a:solidFill>
                <a:latin typeface="Comic Sans MS"/>
                <a:ea typeface="+mn-ea"/>
                <a:cs typeface="+mn-cs"/>
              </a:rPr>
            </a:br>
            <a:endParaRPr lang="tr-TR" dirty="0"/>
          </a:p>
        </p:txBody>
      </p:sp>
      <p:sp>
        <p:nvSpPr>
          <p:cNvPr id="3" name="İçerik Yer Tutucusu 2"/>
          <p:cNvSpPr>
            <a:spLocks noGrp="1"/>
          </p:cNvSpPr>
          <p:nvPr>
            <p:ph idx="1"/>
          </p:nvPr>
        </p:nvSpPr>
        <p:spPr>
          <a:xfrm>
            <a:off x="457200" y="1340768"/>
            <a:ext cx="6347048" cy="4785395"/>
          </a:xfrm>
        </p:spPr>
        <p:txBody>
          <a:bodyPr>
            <a:normAutofit fontScale="55000" lnSpcReduction="20000"/>
          </a:bodyPr>
          <a:lstStyle/>
          <a:p>
            <a:endParaRPr lang="tr-TR" sz="4000" dirty="0">
              <a:latin typeface="Comic Sans MS"/>
            </a:endParaRPr>
          </a:p>
          <a:p>
            <a:pPr marR="83370"/>
            <a:r>
              <a:rPr lang="tr-TR" b="1" dirty="0">
                <a:latin typeface="Comic Sans MS"/>
              </a:rPr>
              <a:t>Etkili Not Almada Üç Adım</a:t>
            </a:r>
            <a:endParaRPr lang="tr-TR" dirty="0">
              <a:latin typeface="Comic Sans MS"/>
            </a:endParaRPr>
          </a:p>
          <a:p>
            <a:r>
              <a:rPr lang="tr-TR" dirty="0">
                <a:latin typeface="Comic Sans MS"/>
              </a:rPr>
              <a:t>Dersten önce hazırlanma</a:t>
            </a:r>
          </a:p>
          <a:p>
            <a:r>
              <a:rPr lang="tr-TR" dirty="0">
                <a:latin typeface="Comic Sans MS"/>
              </a:rPr>
              <a:t>Dersi dikkatle dinleme ve ders süresince not alma</a:t>
            </a:r>
          </a:p>
          <a:p>
            <a:r>
              <a:rPr lang="tr-TR" dirty="0">
                <a:latin typeface="Comic Sans MS"/>
              </a:rPr>
              <a:t>Dersten sonra alınan notları gözden geçirme</a:t>
            </a:r>
          </a:p>
          <a:p>
            <a:endParaRPr lang="tr-TR" dirty="0">
              <a:latin typeface="Comic Sans MS"/>
            </a:endParaRPr>
          </a:p>
          <a:p>
            <a:r>
              <a:rPr lang="tr-TR" b="1" dirty="0">
                <a:latin typeface="Comic Sans MS"/>
              </a:rPr>
              <a:t>Not Alma İlkeleri</a:t>
            </a:r>
            <a:endParaRPr lang="tr-TR" dirty="0">
              <a:latin typeface="Comic Sans MS"/>
            </a:endParaRPr>
          </a:p>
          <a:p>
            <a:r>
              <a:rPr lang="tr-TR" dirty="0">
                <a:latin typeface="Comic Sans MS"/>
              </a:rPr>
              <a:t>Önemli noktaları yakalamaya çalışmak</a:t>
            </a:r>
          </a:p>
          <a:p>
            <a:r>
              <a:rPr lang="tr-TR" dirty="0">
                <a:latin typeface="Comic Sans MS"/>
              </a:rPr>
              <a:t>Dinleme ile not alma arasında bir denge oluşturmak</a:t>
            </a:r>
          </a:p>
          <a:p>
            <a:r>
              <a:rPr lang="tr-TR" dirty="0">
                <a:latin typeface="Comic Sans MS"/>
              </a:rPr>
              <a:t>Kısaltmalar ve semboller kullanmak</a:t>
            </a:r>
          </a:p>
          <a:p>
            <a:r>
              <a:rPr lang="tr-TR" dirty="0">
                <a:latin typeface="Comic Sans MS"/>
              </a:rPr>
              <a:t>Özgün ifade kullanmak</a:t>
            </a:r>
          </a:p>
          <a:p>
            <a:r>
              <a:rPr lang="tr-TR" dirty="0">
                <a:latin typeface="Comic Sans MS"/>
              </a:rPr>
              <a:t>Soru sormak</a:t>
            </a:r>
          </a:p>
          <a:p>
            <a:r>
              <a:rPr lang="tr-TR" dirty="0">
                <a:latin typeface="Comic Sans MS"/>
              </a:rPr>
              <a:t>Uyarı ve ödevleri not etmek</a:t>
            </a:r>
          </a:p>
          <a:p>
            <a:r>
              <a:rPr lang="tr-TR" dirty="0">
                <a:latin typeface="Comic Sans MS"/>
              </a:rPr>
              <a:t>Not almaya ilk günden başlamak ve düzenli olarak not tutmak</a:t>
            </a:r>
          </a:p>
          <a:p>
            <a:r>
              <a:rPr lang="tr-TR" dirty="0">
                <a:latin typeface="Comic Sans MS"/>
              </a:rPr>
              <a:t>Notları en kısa zamanda gözden geçirmek</a:t>
            </a:r>
          </a:p>
          <a:p>
            <a:endParaRPr lang="tr-TR" dirty="0">
              <a:latin typeface="Comic Sans MS"/>
            </a:endParaRPr>
          </a:p>
          <a:p>
            <a:endParaRPr lang="tr-TR" dirty="0">
              <a:latin typeface="Comic Sans MS"/>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692696"/>
            <a:ext cx="3028950" cy="151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504428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577483"/>
          </a:xfrm>
        </p:spPr>
        <p:txBody>
          <a:bodyPr/>
          <a:lstStyle/>
          <a:p>
            <a:endParaRPr lang="tr-TR" sz="1800" dirty="0">
              <a:solidFill>
                <a:srgbClr val="000000"/>
              </a:solidFill>
              <a:latin typeface="Comic Sans MS"/>
            </a:endParaRPr>
          </a:p>
          <a:p>
            <a:endParaRPr lang="tr-TR" sz="1800" dirty="0">
              <a:latin typeface="Comic Sans MS"/>
            </a:endParaRPr>
          </a:p>
          <a:p>
            <a:pPr marR="26050"/>
            <a:r>
              <a:rPr lang="tr-TR" b="1" dirty="0">
                <a:latin typeface="Comic Sans MS"/>
              </a:rPr>
              <a:t>“Yapabileceğimiz şeyleri yapmaya başlasak kendimizi hayretler içinde bırakacak sonuçlar alırız”.</a:t>
            </a:r>
            <a:endParaRPr lang="tr-TR" dirty="0">
              <a:latin typeface="Comic Sans MS"/>
            </a:endParaRPr>
          </a:p>
          <a:p>
            <a:pPr marR="0" algn="r"/>
            <a:r>
              <a:rPr lang="tr-TR" sz="2800" b="1" dirty="0">
                <a:latin typeface="Century Gothic"/>
              </a:rPr>
              <a:t>Thomas Edison</a:t>
            </a:r>
            <a:endParaRPr lang="tr-TR"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3284984"/>
            <a:ext cx="4437240" cy="30243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75439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1484784"/>
            <a:ext cx="8229600" cy="4641379"/>
          </a:xfrm>
        </p:spPr>
        <p:txBody>
          <a:bodyPr>
            <a:normAutofit fontScale="47500" lnSpcReduction="20000"/>
          </a:bodyPr>
          <a:lstStyle/>
          <a:p>
            <a:endParaRPr lang="tr-TR" sz="2000" dirty="0">
              <a:solidFill>
                <a:srgbClr val="000000"/>
              </a:solidFill>
              <a:latin typeface="Comic Sans MS"/>
            </a:endParaRPr>
          </a:p>
          <a:p>
            <a:endParaRPr lang="tr-TR" sz="2000" dirty="0">
              <a:latin typeface="Comic Sans MS"/>
            </a:endParaRPr>
          </a:p>
          <a:p>
            <a:pPr marR="11050" algn="just"/>
            <a:r>
              <a:rPr lang="tr-TR" dirty="0">
                <a:latin typeface="Comic Sans MS"/>
              </a:rPr>
              <a:t>Başarılı olmak için çok çalışmak tek başına yeterli olmayabilir. Çok çalıştıkları halde, etkili ders çalışma yöntemlerini kullanmamaları nedeniyle istediği sonuca ulaşamayan pek çok öğrenci vardır. Bu nedenle, öğrencilerin çalışırken etkili öğrenme konusunda bazı temel ilke ve yöntemler hakkında bilgi edinmeleri, başarıyı artırmada yardımcı olacaktır. Bu çalışmanın temel amacı, etkili öğrenme yöntemleri konusunda öğrencileri kısaca aşağıda belirtilen konular hakkında bilgilendirmektir. </a:t>
            </a:r>
          </a:p>
          <a:p>
            <a:r>
              <a:rPr lang="tr-TR" dirty="0">
                <a:latin typeface="Comic Sans MS"/>
              </a:rPr>
              <a:t>Nasıl öğreniyoruz</a:t>
            </a:r>
          </a:p>
          <a:p>
            <a:r>
              <a:rPr lang="tr-TR" dirty="0">
                <a:latin typeface="Comic Sans MS"/>
              </a:rPr>
              <a:t>Hafıza ve tekrarlama</a:t>
            </a:r>
          </a:p>
          <a:p>
            <a:r>
              <a:rPr lang="tr-TR" dirty="0">
                <a:latin typeface="Comic Sans MS"/>
              </a:rPr>
              <a:t>Motivasyon</a:t>
            </a:r>
          </a:p>
          <a:p>
            <a:r>
              <a:rPr lang="tr-TR" dirty="0">
                <a:latin typeface="Comic Sans MS"/>
              </a:rPr>
              <a:t>Çeşitli öğrenme tutumları</a:t>
            </a:r>
          </a:p>
          <a:p>
            <a:r>
              <a:rPr lang="tr-TR" dirty="0">
                <a:latin typeface="Comic Sans MS"/>
              </a:rPr>
              <a:t>Olumlu düşünmenin ders çalışmaya etkisi</a:t>
            </a:r>
          </a:p>
          <a:p>
            <a:r>
              <a:rPr lang="tr-TR" dirty="0">
                <a:latin typeface="Comic Sans MS"/>
              </a:rPr>
              <a:t>Nasıl ders çalışılmalı </a:t>
            </a:r>
          </a:p>
          <a:p>
            <a:r>
              <a:rPr lang="tr-TR" dirty="0">
                <a:latin typeface="Comic Sans MS"/>
              </a:rPr>
              <a:t>Ders çalışma planı yapma </a:t>
            </a:r>
          </a:p>
          <a:p>
            <a:r>
              <a:rPr lang="tr-TR" dirty="0">
                <a:latin typeface="Comic Sans MS"/>
              </a:rPr>
              <a:t>Çalışma mekanın oluşturulması</a:t>
            </a:r>
          </a:p>
          <a:p>
            <a:r>
              <a:rPr lang="tr-TR" dirty="0">
                <a:latin typeface="Comic Sans MS"/>
              </a:rPr>
              <a:t>Etkili okuma, dinleme ve not alma</a:t>
            </a:r>
          </a:p>
          <a:p>
            <a:endParaRPr lang="tr-TR" dirty="0"/>
          </a:p>
        </p:txBody>
      </p:sp>
    </p:spTree>
    <p:extLst>
      <p:ext uri="{BB962C8B-B14F-4D97-AF65-F5344CB8AC3E}">
        <p14:creationId xmlns:p14="http://schemas.microsoft.com/office/powerpoint/2010/main" val="478641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endParaRPr lang="tr-TR" sz="1800" dirty="0">
              <a:solidFill>
                <a:srgbClr val="000000"/>
              </a:solidFill>
              <a:latin typeface="Comic Sans MS"/>
            </a:endParaRPr>
          </a:p>
          <a:p>
            <a:endParaRPr lang="tr-TR" sz="1800" dirty="0">
              <a:latin typeface="Comic Sans MS"/>
            </a:endParaRPr>
          </a:p>
          <a:p>
            <a:r>
              <a:rPr lang="tr-TR" sz="3600" b="1">
                <a:latin typeface="Comic Sans MS"/>
              </a:rPr>
              <a:t>Öğrenme </a:t>
            </a:r>
          </a:p>
          <a:p>
            <a:r>
              <a:rPr lang="tr-TR">
                <a:latin typeface="Comic Sans MS"/>
              </a:rPr>
              <a:t>bilgiyi </a:t>
            </a:r>
            <a:r>
              <a:rPr lang="tr-TR" dirty="0">
                <a:latin typeface="Comic Sans MS"/>
              </a:rPr>
              <a:t>algılama, kaydetme, </a:t>
            </a:r>
          </a:p>
          <a:p>
            <a:pPr marL="0" indent="0">
              <a:buNone/>
            </a:pPr>
            <a:r>
              <a:rPr lang="tr-TR" dirty="0">
                <a:latin typeface="Comic Sans MS"/>
              </a:rPr>
              <a:t>Hatırlama ve  kullanma  sürecidir.</a:t>
            </a:r>
          </a:p>
          <a:p>
            <a:endParaRPr lang="tr-TR" dirty="0">
              <a:latin typeface="Comic Sans MS"/>
            </a:endParaRPr>
          </a:p>
          <a:p>
            <a:pPr marR="16520"/>
            <a:r>
              <a:rPr lang="tr-TR" b="1" dirty="0">
                <a:solidFill>
                  <a:srgbClr val="7030A0"/>
                </a:solidFill>
                <a:latin typeface="Comic Sans MS"/>
              </a:rPr>
              <a:t>Öğrenme süreci kişinin aktif olduğu bir süreçtir.        Öğrenme, bireyin çabası sonucu gerçekleşir.</a:t>
            </a:r>
            <a:endParaRPr lang="tr-TR" dirty="0">
              <a:solidFill>
                <a:srgbClr val="7030A0"/>
              </a:solidFill>
            </a:endParaRPr>
          </a:p>
        </p:txBody>
      </p:sp>
    </p:spTree>
    <p:extLst>
      <p:ext uri="{BB962C8B-B14F-4D97-AF65-F5344CB8AC3E}">
        <p14:creationId xmlns:p14="http://schemas.microsoft.com/office/powerpoint/2010/main" val="350761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NASIL ÖĞRENİYORUZ</a:t>
            </a:r>
            <a:endParaRPr lang="tr-TR" dirty="0"/>
          </a:p>
        </p:txBody>
      </p:sp>
      <p:sp>
        <p:nvSpPr>
          <p:cNvPr id="3" name="İçerik Yer Tutucusu 2"/>
          <p:cNvSpPr>
            <a:spLocks noGrp="1"/>
          </p:cNvSpPr>
          <p:nvPr>
            <p:ph idx="1"/>
          </p:nvPr>
        </p:nvSpPr>
        <p:spPr/>
        <p:txBody>
          <a:bodyPr>
            <a:normAutofit/>
          </a:bodyPr>
          <a:lstStyle/>
          <a:p>
            <a:pPr marL="0" indent="0">
              <a:buNone/>
            </a:pPr>
            <a:endParaRPr lang="tr-TR" dirty="0"/>
          </a:p>
        </p:txBody>
      </p:sp>
      <p:sp>
        <p:nvSpPr>
          <p:cNvPr id="4" name="Dikdörtgen 3"/>
          <p:cNvSpPr/>
          <p:nvPr/>
        </p:nvSpPr>
        <p:spPr>
          <a:xfrm>
            <a:off x="395536" y="1484784"/>
            <a:ext cx="158417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t>Bilgiler </a:t>
            </a:r>
            <a:endParaRPr lang="tr-TR" dirty="0"/>
          </a:p>
        </p:txBody>
      </p:sp>
      <p:sp>
        <p:nvSpPr>
          <p:cNvPr id="5" name="Dikdörtgen 4"/>
          <p:cNvSpPr/>
          <p:nvPr/>
        </p:nvSpPr>
        <p:spPr>
          <a:xfrm>
            <a:off x="3131840" y="1491613"/>
            <a:ext cx="1296144"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a:t>Duyular</a:t>
            </a:r>
          </a:p>
        </p:txBody>
      </p:sp>
      <p:sp>
        <p:nvSpPr>
          <p:cNvPr id="6" name="Dikdörtgen 5"/>
          <p:cNvSpPr/>
          <p:nvPr/>
        </p:nvSpPr>
        <p:spPr>
          <a:xfrm>
            <a:off x="5796136" y="1484784"/>
            <a:ext cx="2232248"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a:t>Kısa süreli hafıza</a:t>
            </a:r>
          </a:p>
        </p:txBody>
      </p:sp>
      <p:sp>
        <p:nvSpPr>
          <p:cNvPr id="7" name="Dikdörtgen 6"/>
          <p:cNvSpPr/>
          <p:nvPr/>
        </p:nvSpPr>
        <p:spPr>
          <a:xfrm>
            <a:off x="5796136" y="2492896"/>
            <a:ext cx="2232248" cy="4789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a:t>Düzenli ve aralıklı tekrar</a:t>
            </a:r>
          </a:p>
        </p:txBody>
      </p:sp>
      <p:sp>
        <p:nvSpPr>
          <p:cNvPr id="8" name="Dikdörtgen 7"/>
          <p:cNvSpPr/>
          <p:nvPr/>
        </p:nvSpPr>
        <p:spPr>
          <a:xfrm>
            <a:off x="5796136" y="3429000"/>
            <a:ext cx="2232248"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a:t>Uzun süreli hafıza</a:t>
            </a:r>
          </a:p>
        </p:txBody>
      </p:sp>
      <p:sp>
        <p:nvSpPr>
          <p:cNvPr id="9" name="Dikdörtgen 8"/>
          <p:cNvSpPr/>
          <p:nvPr/>
        </p:nvSpPr>
        <p:spPr>
          <a:xfrm>
            <a:off x="5796136" y="4291271"/>
            <a:ext cx="2232248" cy="4311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a:t>Sınama</a:t>
            </a:r>
          </a:p>
        </p:txBody>
      </p:sp>
      <p:sp>
        <p:nvSpPr>
          <p:cNvPr id="10" name="Dikdörtgen 9"/>
          <p:cNvSpPr/>
          <p:nvPr/>
        </p:nvSpPr>
        <p:spPr>
          <a:xfrm>
            <a:off x="1043608" y="4722440"/>
            <a:ext cx="214938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a:t>UNUTMA</a:t>
            </a:r>
          </a:p>
        </p:txBody>
      </p:sp>
      <p:sp>
        <p:nvSpPr>
          <p:cNvPr id="11" name="Dikdörtgen 10"/>
          <p:cNvSpPr/>
          <p:nvPr/>
        </p:nvSpPr>
        <p:spPr>
          <a:xfrm>
            <a:off x="5796136" y="5205671"/>
            <a:ext cx="2232248" cy="599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a:t>ÖĞRENME</a:t>
            </a:r>
            <a:endParaRPr lang="tr-TR" dirty="0"/>
          </a:p>
        </p:txBody>
      </p:sp>
      <p:sp>
        <p:nvSpPr>
          <p:cNvPr id="12" name="Dikdörtgen 11"/>
          <p:cNvSpPr/>
          <p:nvPr/>
        </p:nvSpPr>
        <p:spPr>
          <a:xfrm>
            <a:off x="1043608" y="2971800"/>
            <a:ext cx="214938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a:t>Tekrar yapmama</a:t>
            </a:r>
          </a:p>
        </p:txBody>
      </p:sp>
      <p:cxnSp>
        <p:nvCxnSpPr>
          <p:cNvPr id="17" name="Düz Ok Bağlayıcısı 16"/>
          <p:cNvCxnSpPr/>
          <p:nvPr/>
        </p:nvCxnSpPr>
        <p:spPr>
          <a:xfrm>
            <a:off x="2118302" y="1808820"/>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Düz Ok Bağlayıcısı 20"/>
          <p:cNvCxnSpPr/>
          <p:nvPr/>
        </p:nvCxnSpPr>
        <p:spPr>
          <a:xfrm>
            <a:off x="4788024" y="1808820"/>
            <a:ext cx="57606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Düz Ok Bağlayıcısı 25"/>
          <p:cNvCxnSpPr/>
          <p:nvPr/>
        </p:nvCxnSpPr>
        <p:spPr>
          <a:xfrm flipH="1">
            <a:off x="3491880" y="2132856"/>
            <a:ext cx="2088232" cy="12081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Düz Ok Bağlayıcısı 28"/>
          <p:cNvCxnSpPr/>
          <p:nvPr/>
        </p:nvCxnSpPr>
        <p:spPr>
          <a:xfrm flipH="1">
            <a:off x="2118302" y="4004591"/>
            <a:ext cx="18593" cy="5733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Düz Ok Bağlayıcısı 31"/>
          <p:cNvCxnSpPr/>
          <p:nvPr/>
        </p:nvCxnSpPr>
        <p:spPr>
          <a:xfrm>
            <a:off x="6912091" y="2132856"/>
            <a:ext cx="169" cy="33820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Düz Ok Bağlayıcısı 37"/>
          <p:cNvCxnSpPr/>
          <p:nvPr/>
        </p:nvCxnSpPr>
        <p:spPr>
          <a:xfrm>
            <a:off x="6912091" y="3071814"/>
            <a:ext cx="0" cy="27204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Düz Ok Bağlayıcısı 40"/>
          <p:cNvCxnSpPr/>
          <p:nvPr/>
        </p:nvCxnSpPr>
        <p:spPr>
          <a:xfrm>
            <a:off x="6912091" y="3916153"/>
            <a:ext cx="0" cy="2866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Düz Ok Bağlayıcısı 44"/>
          <p:cNvCxnSpPr/>
          <p:nvPr/>
        </p:nvCxnSpPr>
        <p:spPr>
          <a:xfrm>
            <a:off x="6912091" y="4869160"/>
            <a:ext cx="0" cy="3104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0514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Bilgiler tekrar edilmediği zaman unutulur.  </a:t>
            </a:r>
          </a:p>
        </p:txBody>
      </p:sp>
      <p:sp>
        <p:nvSpPr>
          <p:cNvPr id="3" name="İçerik Yer Tutucusu 2"/>
          <p:cNvSpPr>
            <a:spLocks noGrp="1"/>
          </p:cNvSpPr>
          <p:nvPr>
            <p:ph idx="1"/>
          </p:nvPr>
        </p:nvSpPr>
        <p:spPr/>
        <p:txBody>
          <a:bodyPr>
            <a:normAutofit fontScale="70000" lnSpcReduction="20000"/>
          </a:bodyPr>
          <a:lstStyle/>
          <a:p>
            <a:pPr marL="0" indent="0">
              <a:buNone/>
            </a:pPr>
            <a:endParaRPr lang="tr-TR" dirty="0"/>
          </a:p>
          <a:p>
            <a:r>
              <a:rPr lang="tr-TR" dirty="0"/>
              <a:t>Öğrenme sürecinde, duyu organları -kısa süreli hafıza -uzun süreli hafıza arasında sıkı bir ilişki vardır.</a:t>
            </a:r>
          </a:p>
          <a:p>
            <a:endParaRPr lang="tr-TR" dirty="0"/>
          </a:p>
          <a:p>
            <a:r>
              <a:rPr lang="tr-TR" dirty="0"/>
              <a:t>Yeni bilgiler (dışarıdan gelen her türlü mesaj) duyu organları yoluyla    fark edilir ve kısa süreli hafızaya aktarılır. </a:t>
            </a:r>
          </a:p>
          <a:p>
            <a:endParaRPr lang="tr-TR" dirty="0"/>
          </a:p>
          <a:p>
            <a:r>
              <a:rPr lang="tr-TR" dirty="0"/>
              <a:t>Kısa süreli hafızadaki bilgilerden tekrar edilmeyenler unutulur.</a:t>
            </a:r>
          </a:p>
          <a:p>
            <a:pPr marL="0" indent="0">
              <a:buNone/>
            </a:pPr>
            <a:r>
              <a:rPr lang="tr-TR" dirty="0"/>
              <a:t>      Tekrar edilenler ise uzun süreli hafızaya saklanmak üzere kaydedilir.</a:t>
            </a:r>
          </a:p>
          <a:p>
            <a:pPr marL="0" indent="0">
              <a:buNone/>
            </a:pPr>
            <a:r>
              <a:rPr lang="tr-TR" dirty="0"/>
              <a:t> </a:t>
            </a:r>
          </a:p>
          <a:p>
            <a:r>
              <a:rPr lang="tr-TR" dirty="0">
                <a:solidFill>
                  <a:srgbClr val="FF0000"/>
                </a:solidFill>
              </a:rPr>
              <a:t>Bu bilgiler belli bir zaman dilimi geçtikten sonra hatırlanabiliyorsa, o bilgilere ilişkin soru sorulduğunda doğru cevap verilebiliyorsa, öğrenme gerçekleşmiş demektir.</a:t>
            </a:r>
          </a:p>
        </p:txBody>
      </p:sp>
    </p:spTree>
    <p:extLst>
      <p:ext uri="{BB962C8B-B14F-4D97-AF65-F5344CB8AC3E}">
        <p14:creationId xmlns:p14="http://schemas.microsoft.com/office/powerpoint/2010/main" val="781392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br>
              <a:rPr lang="tr-TR" b="1" dirty="0"/>
            </a:br>
            <a:r>
              <a:rPr lang="tr-TR" b="1" dirty="0"/>
              <a:t>HAFIZA VE TEKRARLAMA </a:t>
            </a:r>
            <a:br>
              <a:rPr lang="tr-TR" dirty="0"/>
            </a:br>
            <a:endParaRPr lang="tr-TR" dirty="0"/>
          </a:p>
        </p:txBody>
      </p:sp>
      <p:sp>
        <p:nvSpPr>
          <p:cNvPr id="3" name="İçerik Yer Tutucusu 2"/>
          <p:cNvSpPr>
            <a:spLocks noGrp="1"/>
          </p:cNvSpPr>
          <p:nvPr>
            <p:ph idx="1"/>
          </p:nvPr>
        </p:nvSpPr>
        <p:spPr>
          <a:xfrm>
            <a:off x="457200" y="1340768"/>
            <a:ext cx="8229600" cy="4785395"/>
          </a:xfrm>
        </p:spPr>
        <p:txBody>
          <a:bodyPr>
            <a:normAutofit fontScale="70000" lnSpcReduction="20000"/>
          </a:bodyPr>
          <a:lstStyle/>
          <a:p>
            <a:pPr marL="0" indent="0">
              <a:buNone/>
            </a:pPr>
            <a:endParaRPr lang="tr-TR" dirty="0"/>
          </a:p>
          <a:p>
            <a:r>
              <a:rPr lang="tr-TR" dirty="0"/>
              <a:t>Hatırlamayı güçlendirmek için aşağıda belirtilen aralıklarla tekrar yapmak faydalı olur. </a:t>
            </a:r>
          </a:p>
          <a:p>
            <a:endParaRPr lang="tr-TR" dirty="0"/>
          </a:p>
          <a:p>
            <a:r>
              <a:rPr lang="tr-TR" b="1" dirty="0"/>
              <a:t>Aynı gün</a:t>
            </a:r>
            <a:r>
              <a:rPr lang="tr-TR" dirty="0"/>
              <a:t>: Öğrenilenler, aynı gün içinde tekrar edilmelidir.</a:t>
            </a:r>
          </a:p>
          <a:p>
            <a:endParaRPr lang="tr-TR" dirty="0"/>
          </a:p>
          <a:p>
            <a:r>
              <a:rPr lang="tr-TR" b="1" dirty="0"/>
              <a:t>24 saat sonra</a:t>
            </a:r>
            <a:r>
              <a:rPr lang="tr-TR" dirty="0"/>
              <a:t>: Araştırmalar tekrar edilmeyen bilginin büyük bir kısmının 24 saat sonra unutulduğunu göstermektedir. Bu nedenle, öğrenilen bilgiler, 24 saat sonra kısa bir tekrarla gözden geçirilmelidir.</a:t>
            </a:r>
          </a:p>
          <a:p>
            <a:endParaRPr lang="tr-TR" dirty="0"/>
          </a:p>
          <a:p>
            <a:r>
              <a:rPr lang="tr-TR" b="1" dirty="0"/>
              <a:t>Bir hafta ve bir ay sonra</a:t>
            </a:r>
            <a:r>
              <a:rPr lang="tr-TR" dirty="0"/>
              <a:t>: Küçük bir tekrar, bir hafta ve bir ay sonunda yapılırsa bilgiler uzun süreli hafızaya kaydedilmiş olur. </a:t>
            </a:r>
          </a:p>
          <a:p>
            <a:endParaRPr lang="tr-TR" dirty="0"/>
          </a:p>
        </p:txBody>
      </p:sp>
    </p:spTree>
    <p:extLst>
      <p:ext uri="{BB962C8B-B14F-4D97-AF65-F5344CB8AC3E}">
        <p14:creationId xmlns:p14="http://schemas.microsoft.com/office/powerpoint/2010/main" val="1585866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922114"/>
          </a:xfrm>
        </p:spPr>
        <p:txBody>
          <a:bodyPr/>
          <a:lstStyle/>
          <a:p>
            <a:r>
              <a:rPr lang="tr-TR" dirty="0"/>
              <a:t>Öğrenmeye karşı tutumlar </a:t>
            </a:r>
          </a:p>
        </p:txBody>
      </p:sp>
      <p:sp>
        <p:nvSpPr>
          <p:cNvPr id="3" name="İçerik Yer Tutucusu 2"/>
          <p:cNvSpPr>
            <a:spLocks noGrp="1"/>
          </p:cNvSpPr>
          <p:nvPr>
            <p:ph idx="1"/>
          </p:nvPr>
        </p:nvSpPr>
        <p:spPr>
          <a:xfrm>
            <a:off x="467544" y="1052736"/>
            <a:ext cx="8219256" cy="5073427"/>
          </a:xfrm>
        </p:spPr>
        <p:txBody>
          <a:bodyPr>
            <a:normAutofit fontScale="70000" lnSpcReduction="20000"/>
          </a:bodyPr>
          <a:lstStyle/>
          <a:p>
            <a:pPr marL="0" indent="0">
              <a:buNone/>
            </a:pPr>
            <a:endParaRPr lang="tr-TR" dirty="0"/>
          </a:p>
          <a:p>
            <a:r>
              <a:rPr lang="tr-TR" b="1" dirty="0"/>
              <a:t>Öğrenmeye karşı istek ve olumlu tutum, motivasyonu (güdülenmeyi) artıran etkenlerin başında yer almaktadır. </a:t>
            </a:r>
          </a:p>
          <a:p>
            <a:endParaRPr lang="tr-TR" dirty="0"/>
          </a:p>
          <a:p>
            <a:r>
              <a:rPr lang="tr-TR" b="1" dirty="0"/>
              <a:t>Araştırmacılar, öğrencilerin öğrenmeye karşı tutumlarını aşağıdaki  tabloda ana hatlarıyla açıklanan üç grupta toplamaktadırlar.</a:t>
            </a:r>
          </a:p>
          <a:p>
            <a:endParaRPr lang="tr-TR" dirty="0"/>
          </a:p>
          <a:p>
            <a:r>
              <a:rPr lang="tr-TR" b="1" dirty="0"/>
              <a:t>Bir öğrencinin sürekli olarak aynı grupta kalması söz konusu değildir. </a:t>
            </a:r>
          </a:p>
          <a:p>
            <a:endParaRPr lang="tr-TR" dirty="0"/>
          </a:p>
          <a:p>
            <a:r>
              <a:rPr lang="tr-TR" b="1" dirty="0"/>
              <a:t>Öğrencinin göstereceği çabaya bağlı olarak gruplar arası geçişler görülmektedir.</a:t>
            </a:r>
          </a:p>
          <a:p>
            <a:endParaRPr lang="tr-TR" dirty="0"/>
          </a:p>
          <a:p>
            <a:r>
              <a:rPr lang="tr-TR" b="1" dirty="0"/>
              <a:t>Öğrenmeye karşı tutumun olumlu olmaması halinde, bu durumun değişmesi yönünde çalışmalar yapılması gerekmektedir </a:t>
            </a:r>
            <a:endParaRPr lang="tr-TR" dirty="0"/>
          </a:p>
          <a:p>
            <a:endParaRPr lang="tr-TR" dirty="0"/>
          </a:p>
        </p:txBody>
      </p:sp>
    </p:spTree>
    <p:extLst>
      <p:ext uri="{BB962C8B-B14F-4D97-AF65-F5344CB8AC3E}">
        <p14:creationId xmlns:p14="http://schemas.microsoft.com/office/powerpoint/2010/main" val="2613477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922114"/>
          </a:xfrm>
        </p:spPr>
        <p:txBody>
          <a:bodyPr>
            <a:normAutofit fontScale="90000"/>
          </a:bodyPr>
          <a:lstStyle/>
          <a:p>
            <a:br>
              <a:rPr lang="tr-TR" dirty="0"/>
            </a:br>
            <a:r>
              <a:rPr lang="tr-TR" b="1" dirty="0"/>
              <a:t>ÇEŞİTLİ ÖĞRENME TUTUMLARI</a:t>
            </a:r>
            <a:br>
              <a:rPr lang="tr-TR" dirty="0"/>
            </a:br>
            <a:endParaRPr lang="tr-TR" sz="2700" dirty="0"/>
          </a:p>
        </p:txBody>
      </p:sp>
      <p:sp>
        <p:nvSpPr>
          <p:cNvPr id="3" name="İçerik Yer Tutucusu 2"/>
          <p:cNvSpPr>
            <a:spLocks noGrp="1"/>
          </p:cNvSpPr>
          <p:nvPr>
            <p:ph idx="1"/>
          </p:nvPr>
        </p:nvSpPr>
        <p:spPr>
          <a:xfrm>
            <a:off x="251520" y="1412776"/>
            <a:ext cx="8435280" cy="4713387"/>
          </a:xfrm>
        </p:spPr>
        <p:txBody>
          <a:bodyPr>
            <a:normAutofit/>
          </a:bodyPr>
          <a:lstStyle/>
          <a:p>
            <a:pPr marL="0" indent="0">
              <a:buNone/>
            </a:pPr>
            <a:r>
              <a:rPr lang="tr-TR" sz="2000" dirty="0">
                <a:solidFill>
                  <a:srgbClr val="FF0000"/>
                </a:solidFill>
              </a:rPr>
              <a:t>Öğrenmeye odaklı            Başarısızlıktan kaçınma               Başarısızlığı kabul etme</a:t>
            </a:r>
          </a:p>
        </p:txBody>
      </p:sp>
      <p:sp>
        <p:nvSpPr>
          <p:cNvPr id="4" name="Dikdörtgen 3"/>
          <p:cNvSpPr/>
          <p:nvPr/>
        </p:nvSpPr>
        <p:spPr>
          <a:xfrm>
            <a:off x="323528" y="2042525"/>
            <a:ext cx="2232248" cy="410445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ü"/>
            </a:pPr>
            <a:r>
              <a:rPr lang="tr-TR" dirty="0">
                <a:solidFill>
                  <a:schemeClr val="tx1"/>
                </a:solidFill>
              </a:rPr>
              <a:t>Başarılı olamama korkusu yoktur. </a:t>
            </a:r>
          </a:p>
          <a:p>
            <a:pPr marL="285750" indent="-285750">
              <a:buFont typeface="Wingdings" panose="05000000000000000000" pitchFamily="2" charset="2"/>
              <a:buChar char="ü"/>
            </a:pPr>
            <a:r>
              <a:rPr lang="tr-TR" dirty="0">
                <a:solidFill>
                  <a:schemeClr val="tx1"/>
                </a:solidFill>
              </a:rPr>
              <a:t>Motivasyonu yüksektir.. </a:t>
            </a:r>
          </a:p>
          <a:p>
            <a:pPr marL="285750" indent="-285750">
              <a:buFont typeface="Wingdings" panose="05000000000000000000" pitchFamily="2" charset="2"/>
              <a:buChar char="ü"/>
            </a:pPr>
            <a:r>
              <a:rPr lang="tr-TR" dirty="0">
                <a:solidFill>
                  <a:schemeClr val="tx1"/>
                </a:solidFill>
              </a:rPr>
              <a:t>Kendine güveni tamdır.. </a:t>
            </a:r>
          </a:p>
          <a:p>
            <a:pPr marL="285750" indent="-285750">
              <a:buFont typeface="Wingdings" panose="05000000000000000000" pitchFamily="2" charset="2"/>
              <a:buChar char="ü"/>
            </a:pPr>
            <a:r>
              <a:rPr lang="tr-TR" dirty="0">
                <a:solidFill>
                  <a:schemeClr val="tx1"/>
                </a:solidFill>
              </a:rPr>
              <a:t>Çalışma stratejileri kullanır.. </a:t>
            </a:r>
          </a:p>
          <a:p>
            <a:pPr marL="285750" indent="-285750">
              <a:buFont typeface="Wingdings" panose="05000000000000000000" pitchFamily="2" charset="2"/>
              <a:buChar char="ü"/>
            </a:pPr>
            <a:r>
              <a:rPr lang="tr-TR" dirty="0">
                <a:solidFill>
                  <a:schemeClr val="tx1"/>
                </a:solidFill>
              </a:rPr>
              <a:t>Planlı çalışma konusunda özenlidir</a:t>
            </a:r>
          </a:p>
          <a:p>
            <a:endParaRPr lang="tr-TR" dirty="0"/>
          </a:p>
        </p:txBody>
      </p:sp>
      <p:sp>
        <p:nvSpPr>
          <p:cNvPr id="6" name="Dikdörtgen 5"/>
          <p:cNvSpPr/>
          <p:nvPr/>
        </p:nvSpPr>
        <p:spPr>
          <a:xfrm>
            <a:off x="2987824" y="2067744"/>
            <a:ext cx="2448272" cy="4104456"/>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ü"/>
            </a:pPr>
            <a:r>
              <a:rPr lang="tr-TR" dirty="0">
                <a:solidFill>
                  <a:schemeClr val="tx1"/>
                </a:solidFill>
              </a:rPr>
              <a:t>Başarılı olamama korkusu hakimdir.</a:t>
            </a:r>
            <a:r>
              <a:rPr lang="tr-TR" b="1" dirty="0">
                <a:solidFill>
                  <a:schemeClr val="tx1"/>
                </a:solidFill>
              </a:rPr>
              <a:t> </a:t>
            </a:r>
          </a:p>
          <a:p>
            <a:pPr marL="285750" indent="-285750">
              <a:buFont typeface="Wingdings" panose="05000000000000000000" pitchFamily="2" charset="2"/>
              <a:buChar char="ü"/>
            </a:pPr>
            <a:r>
              <a:rPr lang="tr-TR" dirty="0">
                <a:solidFill>
                  <a:schemeClr val="tx1"/>
                </a:solidFill>
              </a:rPr>
              <a:t>Motivasyonu azdır.. Başarısızlığı kendi yeteneğinde ya da dersin zorluğunda arar...</a:t>
            </a:r>
          </a:p>
          <a:p>
            <a:pPr marL="285750" indent="-285750">
              <a:buFont typeface="Wingdings" panose="05000000000000000000" pitchFamily="2" charset="2"/>
              <a:buChar char="ü"/>
            </a:pPr>
            <a:r>
              <a:rPr lang="tr-TR" dirty="0">
                <a:solidFill>
                  <a:schemeClr val="tx1"/>
                </a:solidFill>
              </a:rPr>
              <a:t>Etkili ders çalışma teknikleri kullanmaz...</a:t>
            </a:r>
          </a:p>
          <a:p>
            <a:pPr marL="285750" indent="-285750">
              <a:buFont typeface="Wingdings" panose="05000000000000000000" pitchFamily="2" charset="2"/>
              <a:buChar char="ü"/>
            </a:pPr>
            <a:r>
              <a:rPr lang="tr-TR" dirty="0">
                <a:solidFill>
                  <a:schemeClr val="tx1"/>
                </a:solidFill>
              </a:rPr>
              <a:t>Amacı, öğrenmeden çok ders geçmektir...</a:t>
            </a:r>
          </a:p>
          <a:p>
            <a:pPr marL="285750" indent="-285750">
              <a:buFont typeface="Wingdings" panose="05000000000000000000" pitchFamily="2" charset="2"/>
              <a:buChar char="ü"/>
            </a:pPr>
            <a:r>
              <a:rPr lang="tr-TR" dirty="0">
                <a:solidFill>
                  <a:schemeClr val="tx1"/>
                </a:solidFill>
              </a:rPr>
              <a:t>Anlayarak çalışma yerine ezbere başvurur...</a:t>
            </a:r>
          </a:p>
        </p:txBody>
      </p:sp>
      <p:sp>
        <p:nvSpPr>
          <p:cNvPr id="8" name="Dikdörtgen 7"/>
          <p:cNvSpPr/>
          <p:nvPr/>
        </p:nvSpPr>
        <p:spPr>
          <a:xfrm>
            <a:off x="6012160" y="2049421"/>
            <a:ext cx="2426568" cy="4086133"/>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ü"/>
            </a:pPr>
            <a:r>
              <a:rPr lang="tr-TR" dirty="0">
                <a:solidFill>
                  <a:schemeClr val="tx1"/>
                </a:solidFill>
              </a:rPr>
              <a:t>Başarısızlığı kaçınılmaz görür..</a:t>
            </a:r>
          </a:p>
          <a:p>
            <a:pPr marL="285750" indent="-285750">
              <a:buFont typeface="Wingdings" panose="05000000000000000000" pitchFamily="2" charset="2"/>
              <a:buChar char="ü"/>
            </a:pPr>
            <a:r>
              <a:rPr lang="tr-TR" dirty="0">
                <a:solidFill>
                  <a:schemeClr val="tx1"/>
                </a:solidFill>
              </a:rPr>
              <a:t>Ders çalışma ve motivasyon ihtiyacı minimum düzeydedir...</a:t>
            </a:r>
          </a:p>
          <a:p>
            <a:pPr marL="285750" indent="-285750">
              <a:buFont typeface="Wingdings" panose="05000000000000000000" pitchFamily="2" charset="2"/>
              <a:buChar char="ü"/>
            </a:pPr>
            <a:r>
              <a:rPr lang="tr-TR" dirty="0">
                <a:solidFill>
                  <a:schemeClr val="tx1"/>
                </a:solidFill>
              </a:rPr>
              <a:t>Sürekli desteğe ihtiyacı vardır...</a:t>
            </a:r>
          </a:p>
          <a:p>
            <a:pPr marL="285750" indent="-285750">
              <a:buFont typeface="Wingdings" panose="05000000000000000000" pitchFamily="2" charset="2"/>
              <a:buChar char="ü"/>
            </a:pPr>
            <a:r>
              <a:rPr lang="tr-TR" dirty="0">
                <a:solidFill>
                  <a:schemeClr val="tx1"/>
                </a:solidFill>
              </a:rPr>
              <a:t>Başarılı olmak için çaba göstermez.. </a:t>
            </a:r>
          </a:p>
          <a:p>
            <a:pPr marL="285750" indent="-285750">
              <a:buFont typeface="Wingdings" panose="05000000000000000000" pitchFamily="2" charset="2"/>
              <a:buChar char="ü"/>
            </a:pPr>
            <a:r>
              <a:rPr lang="tr-TR" dirty="0">
                <a:solidFill>
                  <a:schemeClr val="tx1"/>
                </a:solidFill>
              </a:rPr>
              <a:t>Ders dışı etkinliklere fazla zaman ayırır</a:t>
            </a:r>
          </a:p>
        </p:txBody>
      </p:sp>
    </p:spTree>
    <p:extLst>
      <p:ext uri="{BB962C8B-B14F-4D97-AF65-F5344CB8AC3E}">
        <p14:creationId xmlns:p14="http://schemas.microsoft.com/office/powerpoint/2010/main" val="1514132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br>
              <a:rPr lang="tr-TR" sz="3600" dirty="0"/>
            </a:br>
            <a:r>
              <a:rPr lang="tr-TR" sz="3600" dirty="0">
                <a:latin typeface="Comic Sans MS" panose="030F0702030302020204" pitchFamily="66" charset="0"/>
              </a:rPr>
              <a:t>Öğrenmeye karşı tutumunuzu nasıl değiştirebilirsiniz</a:t>
            </a:r>
            <a:br>
              <a:rPr lang="tr-TR" dirty="0"/>
            </a:br>
            <a:endParaRPr lang="tr-TR" dirty="0"/>
          </a:p>
        </p:txBody>
      </p:sp>
      <p:sp>
        <p:nvSpPr>
          <p:cNvPr id="3" name="İçerik Yer Tutucusu 2"/>
          <p:cNvSpPr>
            <a:spLocks noGrp="1"/>
          </p:cNvSpPr>
          <p:nvPr>
            <p:ph idx="1"/>
          </p:nvPr>
        </p:nvSpPr>
        <p:spPr>
          <a:xfrm>
            <a:off x="457200" y="1340768"/>
            <a:ext cx="8229600" cy="4785395"/>
          </a:xfrm>
        </p:spPr>
        <p:txBody>
          <a:bodyPr>
            <a:normAutofit fontScale="47500" lnSpcReduction="20000"/>
          </a:bodyPr>
          <a:lstStyle/>
          <a:p>
            <a:pPr marL="0" indent="0">
              <a:buNone/>
            </a:pPr>
            <a:endParaRPr lang="tr-TR" sz="2800" dirty="0">
              <a:latin typeface="Comic Sans MS"/>
            </a:endParaRPr>
          </a:p>
          <a:p>
            <a:r>
              <a:rPr lang="tr-TR" b="1" dirty="0">
                <a:latin typeface="Comic Sans MS"/>
              </a:rPr>
              <a:t>Motivasyonun en iyi kaynağı bireyin kendisidir.</a:t>
            </a:r>
          </a:p>
          <a:p>
            <a:endParaRPr lang="tr-TR" dirty="0">
              <a:latin typeface="Comic Sans MS"/>
            </a:endParaRPr>
          </a:p>
          <a:p>
            <a:r>
              <a:rPr lang="tr-TR" b="1" dirty="0">
                <a:latin typeface="Comic Sans MS"/>
              </a:rPr>
              <a:t>Kendi kendinize bir takım motivasyon kaynakları oluşturabilirsiniz. Bu kaynaklar hem kendi içinizde hem de dışarıda mevcuttur.</a:t>
            </a:r>
          </a:p>
          <a:p>
            <a:endParaRPr lang="tr-TR" dirty="0">
              <a:latin typeface="Comic Sans MS"/>
            </a:endParaRPr>
          </a:p>
          <a:p>
            <a:r>
              <a:rPr lang="tr-TR" b="1" dirty="0">
                <a:latin typeface="Comic Sans MS"/>
              </a:rPr>
              <a:t>Her şeyden önce okulda öğrendiklerinizi sizin için anlamlı ve değerli kılmaya çalışın.</a:t>
            </a:r>
          </a:p>
          <a:p>
            <a:endParaRPr lang="tr-TR" dirty="0">
              <a:latin typeface="Comic Sans MS"/>
            </a:endParaRPr>
          </a:p>
          <a:p>
            <a:r>
              <a:rPr lang="tr-TR" b="1" dirty="0">
                <a:latin typeface="Comic Sans MS"/>
              </a:rPr>
              <a:t>Her türlü dersi çalışırken, bu çabanızın gelecekteki başarı ve mutluluğunuzla yakından ilişkili olduğunu düşünün.</a:t>
            </a:r>
          </a:p>
          <a:p>
            <a:endParaRPr lang="tr-TR" dirty="0">
              <a:latin typeface="Comic Sans MS"/>
            </a:endParaRPr>
          </a:p>
          <a:p>
            <a:r>
              <a:rPr lang="tr-TR" b="1" dirty="0">
                <a:latin typeface="Comic Sans MS"/>
              </a:rPr>
              <a:t>Sıkıcı bulduğunuz derslerin dahi gelecekte gerçekleştirmek istediğiniz hedeflere ulaşmada bir etkisi olduğunu kabul ederseniz, o dersleri çalışma isteğiniz artacaktır.</a:t>
            </a:r>
          </a:p>
          <a:p>
            <a:endParaRPr lang="tr-TR" dirty="0">
              <a:latin typeface="Comic Sans MS"/>
            </a:endParaRPr>
          </a:p>
          <a:p>
            <a:r>
              <a:rPr lang="tr-TR" b="1" dirty="0">
                <a:latin typeface="Comic Sans MS"/>
              </a:rPr>
              <a:t>Ders çalışmayı başarılması gereken bir iş ya da çözülmesi gereken bir problem olarak görürseniz, ders çalışmak sizin için daha zevkli bir hale gelebilir. Böylelikle, zamanla ders çalışmanın yani öğrenmenin doyum sağlayıcı bir etkinlik olduğunu düşünmeniz mümkün olacaktır. </a:t>
            </a:r>
            <a:endParaRPr lang="tr-TR" dirty="0">
              <a:latin typeface="Comic Sans MS"/>
            </a:endParaRPr>
          </a:p>
          <a:p>
            <a:endParaRPr lang="tr-TR" dirty="0"/>
          </a:p>
        </p:txBody>
      </p:sp>
    </p:spTree>
    <p:extLst>
      <p:ext uri="{BB962C8B-B14F-4D97-AF65-F5344CB8AC3E}">
        <p14:creationId xmlns:p14="http://schemas.microsoft.com/office/powerpoint/2010/main" val="184739944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265</TotalTime>
  <Words>953</Words>
  <Application>Microsoft Office PowerPoint</Application>
  <PresentationFormat>Ekran Gösterisi (4:3)</PresentationFormat>
  <Paragraphs>173</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Ofis Teması</vt:lpstr>
      <vt:lpstr>    ETKİLİ ÖĞRENME YÖNTEMLERİ </vt:lpstr>
      <vt:lpstr>PowerPoint Sunusu</vt:lpstr>
      <vt:lpstr>PowerPoint Sunusu</vt:lpstr>
      <vt:lpstr>NASIL ÖĞRENİYORUZ</vt:lpstr>
      <vt:lpstr>Bilgiler tekrar edilmediği zaman unutulur.  </vt:lpstr>
      <vt:lpstr> HAFIZA VE TEKRARLAMA  </vt:lpstr>
      <vt:lpstr>Öğrenmeye karşı tutumlar </vt:lpstr>
      <vt:lpstr> ÇEŞİTLİ ÖĞRENME TUTUMLARI </vt:lpstr>
      <vt:lpstr> Öğrenmeye karşı tutumunuzu nasıl değiştirebilirsiniz </vt:lpstr>
      <vt:lpstr>  Öğrenmeye karşı tutumunuzu nasıl değiştirebilirsiniz  </vt:lpstr>
      <vt:lpstr>OLUMSUZ BAKIŞLARI OLUMLUYA ÇEVİRMEK MÜMKÜNDÜR </vt:lpstr>
      <vt:lpstr>ÇALIŞMA MEKANININ OLUŞTURULMASI  </vt:lpstr>
      <vt:lpstr> NEYİN NE ZAMAN ÇALIŞILACAĞININ PLANLANMASI (PROGRAM YAPMAK ) </vt:lpstr>
      <vt:lpstr>PowerPoint Sunusu</vt:lpstr>
      <vt:lpstr>ETKİLİ OKUMA BECERİLERİ </vt:lpstr>
      <vt:lpstr>  ETKİLİ NOT ALMA   </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OZLEM</dc:creator>
  <cp:lastModifiedBy>emnn.blnn@gmail.com</cp:lastModifiedBy>
  <cp:revision>16</cp:revision>
  <dcterms:created xsi:type="dcterms:W3CDTF">2020-10-14T08:46:13Z</dcterms:created>
  <dcterms:modified xsi:type="dcterms:W3CDTF">2021-04-21T06:24:47Z</dcterms:modified>
</cp:coreProperties>
</file>