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99" r:id="rId5"/>
    <p:sldId id="317" r:id="rId6"/>
    <p:sldId id="316" r:id="rId7"/>
    <p:sldId id="318" r:id="rId8"/>
    <p:sldId id="319" r:id="rId9"/>
    <p:sldId id="320" r:id="rId10"/>
    <p:sldId id="321" r:id="rId11"/>
    <p:sldId id="262" r:id="rId12"/>
    <p:sldId id="265" r:id="rId13"/>
    <p:sldId id="266" r:id="rId14"/>
    <p:sldId id="306" r:id="rId15"/>
    <p:sldId id="263" r:id="rId16"/>
    <p:sldId id="264" r:id="rId17"/>
    <p:sldId id="273" r:id="rId18"/>
    <p:sldId id="272" r:id="rId19"/>
    <p:sldId id="311" r:id="rId20"/>
    <p:sldId id="274" r:id="rId21"/>
    <p:sldId id="275" r:id="rId22"/>
    <p:sldId id="276" r:id="rId23"/>
    <p:sldId id="307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312" r:id="rId37"/>
    <p:sldId id="313" r:id="rId38"/>
    <p:sldId id="314" r:id="rId39"/>
    <p:sldId id="315" r:id="rId40"/>
    <p:sldId id="289" r:id="rId41"/>
    <p:sldId id="290" r:id="rId42"/>
    <p:sldId id="291" r:id="rId43"/>
    <p:sldId id="293" r:id="rId44"/>
    <p:sldId id="295" r:id="rId45"/>
    <p:sldId id="302" r:id="rId46"/>
    <p:sldId id="297" r:id="rId47"/>
    <p:sldId id="310" r:id="rId4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72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016223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solidFill>
                  <a:srgbClr val="002060"/>
                </a:solidFill>
              </a:rPr>
              <a:t>2020 YKS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064896" cy="352839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YÜKSEKÖĞRETİM KURUMLARI SINAVI 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(TYT – AYT)</a:t>
            </a:r>
          </a:p>
          <a:p>
            <a:endParaRPr lang="tr-TR" b="1" dirty="0" smtClean="0">
              <a:solidFill>
                <a:srgbClr val="C00000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BİLGİLENDİRMESİ</a:t>
            </a:r>
          </a:p>
          <a:p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2019 </a:t>
            </a:r>
            <a:r>
              <a:rPr lang="tr-TR" b="1" dirty="0" err="1" smtClean="0">
                <a:solidFill>
                  <a:srgbClr val="FF0000"/>
                </a:solidFill>
              </a:rPr>
              <a:t>TYT’sinin</a:t>
            </a:r>
            <a:r>
              <a:rPr lang="tr-TR" b="1" dirty="0" smtClean="0">
                <a:solidFill>
                  <a:srgbClr val="FF0000"/>
                </a:solidFill>
              </a:rPr>
              <a:t> 2020 TYT’ye dönüşmesi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2019 ve 2020 TYT puanı olan adaylarda adayın 2019 TYT başarı durumu 2020 TYT’ye dönüştürülür. Bu dönüştürme sonunda elde edilen iki puandan hangisi yüksek ise sistem otomatik olarak o puanı alıp adayın nihai 2020 TYT puanı olarak kabul eder ve adayın AYT puan hesaplamasında ve önlisans özel yetenek tercihlerinde bu nihai puan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2361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hazırbulunuşluk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9051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40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</p:spTree>
    <p:extLst>
      <p:ext uri="{BB962C8B-B14F-4D97-AF65-F5344CB8AC3E}">
        <p14:creationId xmlns:p14="http://schemas.microsoft.com/office/powerpoint/2010/main" val="1176344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2617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HAZİRAN 2020 CUMARTESİ SABAHI UYGULANACAKTIR</a:t>
            </a:r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SINAV SÜRESİ 120 SORU İÇİN 135 DAKİKADIR.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10:15, SALONA SON GİRİŞ 10:00</a:t>
            </a:r>
          </a:p>
          <a:p>
            <a:endParaRPr lang="tr-TR" sz="2400" b="1" dirty="0"/>
          </a:p>
          <a:p>
            <a:r>
              <a:rPr lang="tr-TR" sz="2400" b="1" dirty="0" smtClean="0"/>
              <a:t>AÇIK UÇLU SORU SORULMAYACAK VE 4 YANLIŞ BİR DOĞRUYU GÖTÜRECEKTİR.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034262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TYT SORU DAĞILIMLARI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5122" name="Picture 2" descr="C:\Users\Senay\Desktop\2018 üniversiteye giriş sunumları\2018 ty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713268"/>
            <a:ext cx="7776864" cy="598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233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TYT’de tüm adaylar sınavda sorulan 4 testin hepsinden (TYT, AYT ve YDT için) puan almaktadır. Bundan dolayı adayların tüm soruları yanıtlamaya çalışmaları önerilir. </a:t>
            </a:r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rgbClr val="C00000"/>
                </a:solidFill>
              </a:rPr>
              <a:t>Türkçe ya da Matematik testlerinin en az birinden 0,5 net çıkartan adayın TYT puanı hesaplanacaktır. 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3485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Senay\Desktop\2018 üniversiteye giriş sunumları\TYT PUUAN HESAPLAMA MAN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903649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69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873234"/>
              </p:ext>
            </p:extLst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378877"/>
                <a:gridCol w="1445523"/>
                <a:gridCol w="1870675"/>
                <a:gridCol w="1785645"/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YETERLİLİK TESTİ </a:t>
            </a:r>
            <a:r>
              <a:rPr lang="tr-TR" sz="3600" b="1" dirty="0" smtClean="0">
                <a:solidFill>
                  <a:srgbClr val="0070C0"/>
                </a:solidFill>
              </a:rPr>
              <a:t>(TYT)</a:t>
            </a:r>
          </a:p>
          <a:p>
            <a:endParaRPr lang="tr-TR" sz="3600" dirty="0"/>
          </a:p>
          <a:p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ve YABANCI DİL TESTİ (YDT) </a:t>
            </a: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4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TYT SONUÇLARI NERELERDE KULLANILICAK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TYT’DE </a:t>
            </a:r>
            <a:r>
              <a:rPr lang="tr-TR" sz="2400" b="1" dirty="0">
                <a:solidFill>
                  <a:srgbClr val="C00000"/>
                </a:solidFill>
              </a:rPr>
              <a:t>150 HAM PUANIN ÜSTÜ: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başvuruda, 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80586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seçim aşamasında kullanılacaktır. </a:t>
            </a:r>
          </a:p>
          <a:p>
            <a:pPr>
              <a:buFont typeface="Arial" charset="0"/>
              <a:buChar char="•"/>
            </a:pPr>
            <a:endParaRPr lang="tr-TR" sz="2600" dirty="0" smtClean="0"/>
          </a:p>
          <a:p>
            <a:pPr>
              <a:buFont typeface="Arial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***Subaylık ve Astsubaylık ön başvuruları için adayların  Milli Savunma üniversitesi Sınavını (MSÜ) takip etmeleri gerekmektedir. ***</a:t>
            </a:r>
          </a:p>
          <a:p>
            <a:pPr>
              <a:buFont typeface="Arial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kullanılacaktır. Bu okulun başvurusunda muhtemelen </a:t>
            </a:r>
            <a:r>
              <a:rPr lang="tr-TR" sz="2600" dirty="0"/>
              <a:t>250-280 </a:t>
            </a:r>
            <a:r>
              <a:rPr lang="tr-TR" sz="2600" dirty="0" smtClean="0"/>
              <a:t>aralığında bir ham puan istenecektir.                    </a:t>
            </a:r>
            <a:r>
              <a:rPr lang="tr-TR" sz="2600" b="1" dirty="0" smtClean="0">
                <a:solidFill>
                  <a:srgbClr val="002060"/>
                </a:solidFill>
              </a:rPr>
              <a:t>(2019 başvurusunda 250  ham TYT puanı istenmiştir)</a:t>
            </a:r>
            <a:endParaRPr lang="tr-TR" sz="2600" b="1" dirty="0">
              <a:solidFill>
                <a:srgbClr val="00206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56643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ÖNEMLİ</a:t>
            </a:r>
            <a:r>
              <a:rPr lang="tr-TR" sz="3200" dirty="0" smtClean="0"/>
              <a:t> </a:t>
            </a:r>
            <a:r>
              <a:rPr lang="tr-TR" sz="3200" b="1" dirty="0" smtClean="0"/>
              <a:t>DEĞİŞİKLİK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endParaRPr lang="tr-TR" sz="2400" b="1" dirty="0" smtClean="0">
              <a:solidFill>
                <a:srgbClr val="C00000"/>
              </a:solidFill>
            </a:endParaRPr>
          </a:p>
          <a:p>
            <a:r>
              <a:rPr lang="tr-TR" sz="2400" b="1" dirty="0" smtClean="0">
                <a:solidFill>
                  <a:srgbClr val="C00000"/>
                </a:solidFill>
              </a:rPr>
              <a:t>KESİNLİKLE TYT (İLK AŞAMA) PUANI İLE 4 YILLIK YÜKSEKOKULLARA YANİ LİSANS PROGRAMLARINA ÖĞRENCİ ALIMI YAPILMAYACAKTIR.</a:t>
            </a:r>
          </a:p>
          <a:p>
            <a:endParaRPr lang="tr-TR" sz="2400" b="1" dirty="0" smtClean="0">
              <a:solidFill>
                <a:srgbClr val="C00000"/>
              </a:solidFill>
            </a:endParaRPr>
          </a:p>
          <a:p>
            <a:r>
              <a:rPr lang="tr-TR" sz="2400" b="1" dirty="0" smtClean="0">
                <a:solidFill>
                  <a:srgbClr val="C00000"/>
                </a:solidFill>
              </a:rPr>
              <a:t>YÜKSEKOKUL (4 YILLIK)  KAZANMA HEDEFİ OLAN ADAYLARIN İKİNCİ AŞAMA AYT’YE GİRMELERİ VE BU YÜKSEKOKULLAR İÇİN GEREKLİ OLAN PUANLARI ALMALARI GEREKMEKTEDİR.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90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YKS’DE İKİNCİ AŞAMA SINAVLARI: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C00000"/>
                </a:solidFill>
              </a:rPr>
              <a:t>ALAN YETERLİLİK TESTİ (AYT) </a:t>
            </a:r>
          </a:p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C00000"/>
                </a:solidFill>
              </a:rPr>
              <a:t>ve YABANCI DİL TESTİ (YDT)</a:t>
            </a:r>
            <a:endParaRPr lang="tr-TR" sz="4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05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</a:rPr>
              <a:t>İKİNCİ AŞAMA AYT’YE GİRİŞ</a:t>
            </a:r>
            <a:endParaRPr lang="tr-TR" sz="32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1800" dirty="0" smtClean="0"/>
              <a:t>   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ADAY TYT PUANINI BİLMEDEN AYT’YE GİRECEKTİR. </a:t>
            </a:r>
          </a:p>
          <a:p>
            <a:pPr>
              <a:lnSpc>
                <a:spcPct val="150000"/>
              </a:lnSpc>
            </a:pPr>
            <a:endParaRPr lang="tr-TR" sz="2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3000" b="1" dirty="0" smtClean="0">
                <a:solidFill>
                  <a:srgbClr val="FF0000"/>
                </a:solidFill>
              </a:rPr>
              <a:t>Not: Aday TYT’den 150 puanı geçememiş ise AYT’ye girmiş olsa bile AYT puanı hesaplanmayacaktır.</a:t>
            </a:r>
          </a:p>
          <a:p>
            <a:pPr>
              <a:lnSpc>
                <a:spcPct val="150000"/>
              </a:lnSpc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613120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AYT ve YDT UYGULANIŞI  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</a:t>
            </a:r>
            <a:r>
              <a:rPr lang="tr-TR" sz="2800" smtClean="0"/>
              <a:t>Haziranda bir pazar </a:t>
            </a:r>
            <a:r>
              <a:rPr lang="tr-TR" sz="2800" dirty="0" smtClean="0"/>
              <a:t>sabahı 10:15</a:t>
            </a:r>
          </a:p>
          <a:p>
            <a:pPr marL="0" indent="0">
              <a:buNone/>
            </a:pPr>
            <a:r>
              <a:rPr lang="tr-TR" sz="2800" dirty="0" smtClean="0"/>
              <a:t>      YDT öğleden sonra 15:45</a:t>
            </a:r>
          </a:p>
          <a:p>
            <a:r>
              <a:rPr lang="tr-TR" sz="2800" dirty="0" smtClean="0"/>
              <a:t>TYT’de 150 ve üstü ham puan alan adaylar 2. aşama sınavında (AYT) puan hesaplama hakkına sahip olacaklardır. </a:t>
            </a:r>
          </a:p>
          <a:p>
            <a:r>
              <a:rPr lang="tr-TR" sz="2800" dirty="0" smtClean="0"/>
              <a:t>AYT 180 ham puanı geçen aday, geçtiği puan türünde merkezi tercih hakkına sahip olacaktır.</a:t>
            </a:r>
          </a:p>
        </p:txBody>
      </p:sp>
    </p:spTree>
    <p:extLst>
      <p:ext uri="{BB962C8B-B14F-4D97-AF65-F5344CB8AC3E}">
        <p14:creationId xmlns:p14="http://schemas.microsoft.com/office/powerpoint/2010/main" val="3116347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89" y="1700808"/>
            <a:ext cx="915573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64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Adayların konu ayrımına gitmeden, </a:t>
            </a:r>
            <a:r>
              <a:rPr lang="tr-TR" sz="2800" b="1" dirty="0">
                <a:solidFill>
                  <a:srgbClr val="C00000"/>
                </a:solidFill>
              </a:rPr>
              <a:t>c</a:t>
            </a:r>
            <a:r>
              <a:rPr lang="tr-TR" sz="2800" b="1" dirty="0" smtClean="0">
                <a:solidFill>
                  <a:srgbClr val="C00000"/>
                </a:solidFill>
              </a:rPr>
              <a:t>oğrafya -1 / coğrafya-2 demeden tüm lise coğrafya müfredatına çalışması tavsiye olunur. </a:t>
            </a: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55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18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</a:p>
          <a:p>
            <a:r>
              <a:rPr lang="tr-TR" sz="2400" dirty="0" smtClean="0"/>
              <a:t>Tarih-2 Coğrafya-2 derslerinin konu kapsamı; yukarıda belirtilen bu derslerin ortak konuları dışında kalan diğer tüm lise müfredatını kapsar. 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3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2020 YKS TARİHLERİ 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sz="3600" dirty="0" smtClean="0"/>
              <a:t>Sınav Başvurusu: Şubat 2020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600" dirty="0" smtClean="0"/>
              <a:t>Geç Başvuru Tarihi: Mart 2020</a:t>
            </a:r>
          </a:p>
          <a:p>
            <a:pPr marL="0" indent="0" algn="ctr">
              <a:buNone/>
            </a:pPr>
            <a:endParaRPr lang="tr-TR" sz="3600" dirty="0" smtClean="0"/>
          </a:p>
          <a:p>
            <a:pPr marL="0" indent="0" algn="ctr">
              <a:buNone/>
            </a:pPr>
            <a:r>
              <a:rPr lang="tr-TR" sz="3600" dirty="0" smtClean="0"/>
              <a:t>Sınavın Uygulanması: Haziran 2020</a:t>
            </a:r>
          </a:p>
          <a:p>
            <a:pPr marL="0" indent="0" algn="ctr">
              <a:buNone/>
            </a:pPr>
            <a:endParaRPr lang="tr-TR" sz="3600" dirty="0" smtClean="0"/>
          </a:p>
          <a:p>
            <a:pPr marL="0" indent="0" algn="ctr">
              <a:buNone/>
            </a:pPr>
            <a:r>
              <a:rPr lang="tr-TR" sz="3600" dirty="0" smtClean="0"/>
              <a:t>YKS Sonuçlarının Açıklanması: Temmuz 2020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500" dirty="0" smtClean="0"/>
              <a:t>YKS Tercihlerinin Yapılması: Temmuzun sonu</a:t>
            </a:r>
          </a:p>
          <a:p>
            <a:pPr marL="0" indent="0" algn="ctr">
              <a:buNone/>
            </a:pPr>
            <a:r>
              <a:rPr lang="tr-TR" sz="2200" b="1" dirty="0" smtClean="0">
                <a:solidFill>
                  <a:srgbClr val="002060"/>
                </a:solidFill>
              </a:rPr>
              <a:t>Not: (İlgili tarihler resmi olarak netleşmemiştir.                                                                                      Tarihler netleştiğinde sunuma eklenecektir. </a:t>
            </a:r>
          </a:p>
          <a:p>
            <a:pPr marL="0" indent="0" algn="ctr">
              <a:buNone/>
            </a:pPr>
            <a:endParaRPr lang="tr-TR" sz="3600" dirty="0" smtClean="0"/>
          </a:p>
          <a:p>
            <a:pPr marL="0" indent="0" algn="ctr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85596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" y="2708920"/>
            <a:ext cx="839421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30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Yaklaşık 30 mat 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Not: AYT’de hangi derslerde hangi konuların sorulacağı bilgisine  genctercih.com dan ulaşabilirsiniz. 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31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Frnsz. Rusça ve Arapça Dillerinden yapılır.</a:t>
            </a:r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</a:p>
          <a:p>
            <a:r>
              <a:rPr lang="tr-TR" sz="2800" dirty="0" smtClean="0"/>
              <a:t>80 soru sorulacaktır. </a:t>
            </a:r>
          </a:p>
          <a:p>
            <a:r>
              <a:rPr lang="tr-TR" sz="2800" dirty="0" smtClean="0"/>
              <a:t>O dilin tüm lise müfredatını kapsamaktadır. </a:t>
            </a:r>
          </a:p>
          <a:p>
            <a:r>
              <a:rPr lang="tr-TR" sz="2800" dirty="0" smtClean="0"/>
              <a:t>Beş farklı dilden yapılacak sınavda tek puanlama ve sıra olacaktır.</a:t>
            </a:r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171383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</a:p>
          <a:p>
            <a:r>
              <a:rPr lang="tr-TR" sz="2800" dirty="0" smtClean="0"/>
              <a:t>AYT’de açık uçlu soru sorulmayacaktır ve 4 yanlış bir doğruyu götürecektir.</a:t>
            </a:r>
          </a:p>
          <a:p>
            <a:r>
              <a:rPr lang="tr-TR" sz="2800" dirty="0" smtClean="0"/>
              <a:t>Bu durumda adayın zamanı iyi kullanması açısından 2 veya 3 teste girmesi tavsiye olunur. </a:t>
            </a:r>
          </a:p>
          <a:p>
            <a:r>
              <a:rPr lang="tr-TR" sz="2800" dirty="0"/>
              <a:t>İ</a:t>
            </a:r>
            <a:r>
              <a:rPr lang="tr-TR" sz="2800" dirty="0" smtClean="0"/>
              <a:t>kinci aşama sınavına </a:t>
            </a:r>
            <a:r>
              <a:rPr lang="tr-TR" sz="2800" dirty="0"/>
              <a:t>4 testten birden </a:t>
            </a:r>
            <a:r>
              <a:rPr lang="tr-TR" sz="2800" dirty="0" smtClean="0"/>
              <a:t>girilmesi zaman baskısı oluşturacaktır. </a:t>
            </a:r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53781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" y="1333142"/>
            <a:ext cx="9009665" cy="41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366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Senay\Desktop\2018 üniversiteye giriş sunumları\ayt - sunum 5.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" y="827736"/>
            <a:ext cx="9146060" cy="52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1928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683568" y="1412776"/>
            <a:ext cx="7571184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098" name="Picture 2" descr="C:\Users\Senay\Desktop\2019 YKS SÜRECİ\puan hesaplama\ayt sa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4" y="404664"/>
            <a:ext cx="895815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143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211144" cy="93124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Senay\Desktop\2019 YKS SÜRECİ\puan hesaplama\ayt-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4" y="476672"/>
            <a:ext cx="899550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4080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859216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2050" name="Picture 2" descr="C:\Users\Senay\Desktop\2019 YKS SÜRECİ\puan hesaplama\ayt-söz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0" y="480092"/>
            <a:ext cx="8843436" cy="625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9303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7643192" cy="35517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19 YKS SÜRECİ\puan hesaplama\ayd di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4" y="680922"/>
            <a:ext cx="8833964" cy="58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1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YKS BAŞVURUSU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başvuruda adaylar </a:t>
            </a:r>
            <a:r>
              <a:rPr lang="tr-TR" dirty="0" smtClean="0"/>
              <a:t>TYT, AYT ve YDT </a:t>
            </a:r>
            <a:r>
              <a:rPr lang="tr-TR" dirty="0"/>
              <a:t>başvurusunu </a:t>
            </a:r>
            <a:r>
              <a:rPr lang="tr-TR" dirty="0" smtClean="0"/>
              <a:t>yapacaklardır.</a:t>
            </a:r>
            <a:endParaRPr lang="tr-TR" dirty="0"/>
          </a:p>
          <a:p>
            <a:r>
              <a:rPr lang="tr-TR" dirty="0" smtClean="0"/>
              <a:t>TYT’ye başvuran aday AYT ve / veya YDT’de başvurabilir. </a:t>
            </a:r>
            <a:endParaRPr lang="tr-TR" dirty="0"/>
          </a:p>
          <a:p>
            <a:r>
              <a:rPr lang="tr-TR" dirty="0"/>
              <a:t>Bu başvuruyu yapmayan adaylar </a:t>
            </a:r>
            <a:r>
              <a:rPr lang="tr-TR" dirty="0" smtClean="0"/>
              <a:t>2020 </a:t>
            </a:r>
            <a:r>
              <a:rPr lang="tr-TR" dirty="0"/>
              <a:t>yılında üniversite  sınavı ve tercihlerinde herhangi bir işlem yapamaz</a:t>
            </a:r>
            <a:r>
              <a:rPr lang="tr-TR" dirty="0" smtClean="0"/>
              <a:t>. Ve hak iddia edemez.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51178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tr-TR" sz="3000" dirty="0" smtClean="0"/>
              <a:t>TYT’de 150 ham  puanı geçemeyen adayın YKS puanı hesaplanmaz.</a:t>
            </a:r>
          </a:p>
          <a:p>
            <a:r>
              <a:rPr lang="tr-TR" sz="3000" dirty="0" smtClean="0"/>
              <a:t>TYT netleri YKS puanını hesaplamada kullanılır.</a:t>
            </a:r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r>
              <a:rPr lang="tr-TR" sz="3000" dirty="0" smtClean="0"/>
              <a:t>Aday AYT’de 180 ham puanı geçmese de, TYT ham puanında 150’yi geçtiği için, TYT puanı ile tercih yapabilir. </a:t>
            </a:r>
          </a:p>
          <a:p>
            <a:r>
              <a:rPr lang="tr-TR" sz="3000" b="1" dirty="0" smtClean="0">
                <a:solidFill>
                  <a:srgbClr val="FF0000"/>
                </a:solidFill>
              </a:rPr>
              <a:t>Subaylık seçim aşamasında Sayısal ve Eşit Ağırlık AYT puanları kullanılır.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21028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2584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</a:p>
          <a:p>
            <a:pPr algn="ctr"/>
            <a:endParaRPr lang="tr-TR" sz="24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 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</p:spTree>
    <p:extLst>
      <p:ext uri="{BB962C8B-B14F-4D97-AF65-F5344CB8AC3E}">
        <p14:creationId xmlns:p14="http://schemas.microsoft.com/office/powerpoint/2010/main" val="36664445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318325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/>
              <a:t>METEMATİK SINAVI 40 SOR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568483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Tıp:                        50.000 (Sayısal puanda)</a:t>
            </a:r>
          </a:p>
          <a:p>
            <a:r>
              <a:rPr lang="tr-TR" dirty="0" smtClean="0"/>
              <a:t>Diş Hekimliği       80.000 (Sayısal Puanda)</a:t>
            </a:r>
          </a:p>
          <a:p>
            <a:r>
              <a:rPr lang="tr-TR" dirty="0" smtClean="0"/>
              <a:t>Eczacılık              100.000 (Sayısal Puanda)</a:t>
            </a:r>
          </a:p>
          <a:p>
            <a:r>
              <a:rPr lang="tr-TR" dirty="0" smtClean="0"/>
              <a:t>Hukuk</a:t>
            </a:r>
            <a:r>
              <a:rPr lang="tr-TR" smtClean="0"/>
              <a:t>:                </a:t>
            </a:r>
            <a:r>
              <a:rPr lang="tr-TR" smtClean="0"/>
              <a:t>100.000 </a:t>
            </a:r>
            <a:r>
              <a:rPr lang="tr-TR" dirty="0" smtClean="0"/>
              <a:t>(EA Puanda)</a:t>
            </a:r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 ve PDR: 300.000 (Say-EA-Söz-Dil Puanda)</a:t>
            </a:r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1203934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ÖZEL YETENEKLE ÖĞRENCİ ALAN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800" b="1" dirty="0" smtClean="0">
                <a:solidFill>
                  <a:srgbClr val="002060"/>
                </a:solidFill>
              </a:rPr>
              <a:t>Beden Eğitimi ve Spor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Müzik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Resim Öğretmenliği </a:t>
            </a:r>
          </a:p>
          <a:p>
            <a:pPr marL="0" indent="0">
              <a:buNone/>
            </a:pPr>
            <a:endParaRPr lang="tr-T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800" b="1" dirty="0" smtClean="0"/>
              <a:t>   Programlarını tercih edebilmek için TYT’den ilk 800.000 başarı sırasında olmak gerekir. </a:t>
            </a:r>
          </a:p>
          <a:p>
            <a:pPr marL="0" indent="0"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Bu şartı sağlayan daha sonra özel yetenek sınavına katılabilir. 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smtClean="0"/>
              <a:t>  Not: </a:t>
            </a:r>
            <a:r>
              <a:rPr lang="tr-TR" sz="2800" b="1" dirty="0" smtClean="0"/>
              <a:t>Bunların dışındaki özel yetenek programlarına ön başvuru için 150 ve üstü ham TYT puanı yeterlidir.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2506509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MTOK Aynen devam edecektir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Meslek lisesi mezunlarının alanları ile ilgili 2 yıllık önlisans programları için aldıkları ek puan hakkı TYT’de devam etmektedir.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30/03/2012 tarihinden önce meslek lisesi mezunu yada öğrencisi olan adayların ilgili lisans programları için aldıkları ek puan hakkı devam etmektedir.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8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YKS Başvuru Ücretleri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YKS Başvuru ücretleri henüz belli olmamıştır.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 Not: 12. sınıflar kendi okullarında YKS başvurusunu yapıp ÖSYM şifresini alacaklardır.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Not: ÖSYM şifresi olan aday kendi şifresi ile her hangi bir başvuru merkezine gitmeden YKS başvurusu yapabilir.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696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07288" cy="1440160"/>
          </a:xfrm>
        </p:spPr>
        <p:txBody>
          <a:bodyPr>
            <a:normAutofit fontScale="90000"/>
          </a:bodyPr>
          <a:lstStyle/>
          <a:p>
            <a:r>
              <a:rPr lang="tr-TR" sz="4900" b="1" dirty="0" smtClean="0">
                <a:solidFill>
                  <a:srgbClr val="0070C0"/>
                </a:solidFill>
              </a:rPr>
              <a:t>2019 </a:t>
            </a:r>
            <a:r>
              <a:rPr lang="tr-TR" sz="4900" b="1" dirty="0">
                <a:solidFill>
                  <a:srgbClr val="0070C0"/>
                </a:solidFill>
              </a:rPr>
              <a:t>TYT’de 200 ve üstü puana sahip adaylar 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endParaRPr lang="tr-TR" sz="3000" dirty="0"/>
          </a:p>
          <a:p>
            <a:r>
              <a:rPr lang="tr-TR" sz="3000" u="sng" dirty="0" smtClean="0">
                <a:solidFill>
                  <a:srgbClr val="FF0000"/>
                </a:solidFill>
              </a:rPr>
              <a:t>Adayın 2019’da merkezi tercih ya da özel yetenekle bir yer kazanmış olsun ya da olmasın.</a:t>
            </a:r>
          </a:p>
          <a:p>
            <a:endParaRPr lang="tr-TR" sz="3000" dirty="0"/>
          </a:p>
          <a:p>
            <a:r>
              <a:rPr lang="tr-TR" sz="3000" dirty="0" smtClean="0"/>
              <a:t>Bu adaylar 2020 YKS başvurusunu yapmış olmaları şartı ile bu puanlarını 2020 TYT’de 3 farklı ihtimalde kullanma hakları vardır. 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79093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İHTİMAL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Adayın Hedefi: </a:t>
            </a:r>
            <a:r>
              <a:rPr lang="tr-TR" u="sng" dirty="0" smtClean="0">
                <a:solidFill>
                  <a:srgbClr val="FF0000"/>
                </a:solidFill>
              </a:rPr>
              <a:t>Bu yıl TYT’ye girmeden 2020 TYT puanı ile bu yıl 2 yıllık önlisans tercihine ve özel yetenek sınavlarına başvurmak</a:t>
            </a:r>
          </a:p>
          <a:p>
            <a:endParaRPr lang="tr-TR" dirty="0"/>
          </a:p>
          <a:p>
            <a:r>
              <a:rPr lang="tr-TR" b="1" dirty="0" smtClean="0"/>
              <a:t>Yapması Gereken: </a:t>
            </a:r>
            <a:r>
              <a:rPr lang="tr-TR" dirty="0" smtClean="0"/>
              <a:t>20 </a:t>
            </a:r>
            <a:r>
              <a:rPr lang="tr-TR" dirty="0" err="1" smtClean="0"/>
              <a:t>tl</a:t>
            </a:r>
            <a:r>
              <a:rPr lang="tr-TR" dirty="0" smtClean="0"/>
              <a:t> başvuru ücreti yatırıp başvuru formundaki </a:t>
            </a:r>
            <a:r>
              <a:rPr lang="tr-TR" u="sng" dirty="0" smtClean="0"/>
              <a:t>29. maddeyi </a:t>
            </a:r>
            <a:r>
              <a:rPr lang="tr-TR" dirty="0" smtClean="0"/>
              <a:t>işaretlemek. Bu aday 2020 TYT ve AYT’sine girmeyecek olup, 2019 TYT puanını kullanabilecektir.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4090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tr-TR" dirty="0" smtClean="0"/>
              <a:t>2. İHTİMAL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896544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Adayın Amacı: </a:t>
            </a:r>
            <a:r>
              <a:rPr lang="tr-TR" u="sng" dirty="0" smtClean="0">
                <a:solidFill>
                  <a:srgbClr val="FF0000"/>
                </a:solidFill>
              </a:rPr>
              <a:t>Bu yıl lisans kazanmak istiyorum (AYT - YDT ile) 2019 TYT puanım iyi ve bu yıl TYT sınavı ile uğraşmak istemiyorum. Geçen yılın TYT puanını kullanmak istiyorum.  </a:t>
            </a:r>
          </a:p>
          <a:p>
            <a:r>
              <a:rPr lang="tr-TR" b="1" dirty="0" smtClean="0"/>
              <a:t>Yapması Gereken: </a:t>
            </a:r>
            <a:r>
              <a:rPr lang="tr-TR" dirty="0" smtClean="0"/>
              <a:t>2020 YKS başvurusu yapılırken 2020 TYT oturumu seçilmeyecek ve 2020 AYT ve / veya 2020 YDT oturumu seçilip bu sınavlara girilecek. Bu adayın 2019 TYT puanı 2019 TYT puanı olacak ve aday bu yıl TYT’ye girmeden yoluna devam edecektir.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578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dirty="0" smtClean="0"/>
              <a:t>3. İHTİMAL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tr-TR" b="1" dirty="0" smtClean="0"/>
              <a:t>Adayın Amacı: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tr-TR" u="sng" dirty="0" smtClean="0">
                <a:solidFill>
                  <a:srgbClr val="FF0000"/>
                </a:solidFill>
              </a:rPr>
              <a:t>2019 TYT puanım 200 üstü ama ben bu yılda TYT sınavına girmek istiyorum. Amacım lisans ya da </a:t>
            </a:r>
            <a:r>
              <a:rPr lang="tr-TR" u="sng" dirty="0">
                <a:solidFill>
                  <a:srgbClr val="FF0000"/>
                </a:solidFill>
              </a:rPr>
              <a:t>ö</a:t>
            </a:r>
            <a:r>
              <a:rPr lang="tr-TR" u="sng" dirty="0" smtClean="0">
                <a:solidFill>
                  <a:srgbClr val="FF0000"/>
                </a:solidFill>
              </a:rPr>
              <a:t>nlisans kazanmak</a:t>
            </a:r>
          </a:p>
          <a:p>
            <a:r>
              <a:rPr lang="tr-TR" b="1" dirty="0" smtClean="0"/>
              <a:t>Yapması Gereken: </a:t>
            </a:r>
            <a:r>
              <a:rPr lang="tr-TR" dirty="0" smtClean="0"/>
              <a:t>Aday bu yıl için TYT ile AYT ve veya YDT başvurusunu yapar. Aday 2020 TYT’ye girer. Sistem adayın 2019 ve 2020 TYT başarısını karşılaştırır ve hangi başarı daha yüksek ise o puan adayın 2020 TYT puanı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4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1782</Words>
  <Application>Microsoft Office PowerPoint</Application>
  <PresentationFormat>Ekran Gösterisi (4:3)</PresentationFormat>
  <Paragraphs>240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47</vt:i4>
      </vt:variant>
    </vt:vector>
  </HeadingPairs>
  <TitlesOfParts>
    <vt:vector size="48" baseType="lpstr">
      <vt:lpstr>Ofis Teması</vt:lpstr>
      <vt:lpstr>2020 YKS </vt:lpstr>
      <vt:lpstr>YKS SINAVLARI:</vt:lpstr>
      <vt:lpstr>2020 YKS TARİHLERİ </vt:lpstr>
      <vt:lpstr>YKS BAŞVURUSU</vt:lpstr>
      <vt:lpstr>YKS Başvuru Ücretleri </vt:lpstr>
      <vt:lpstr>2019 TYT’de 200 ve üstü puana sahip adaylar  </vt:lpstr>
      <vt:lpstr>1. İHTİMAL</vt:lpstr>
      <vt:lpstr>2. İHTİMAL </vt:lpstr>
      <vt:lpstr>3. İHTİMAL</vt:lpstr>
      <vt:lpstr>2019 TYT’sinin 2020 TYT’ye dönüşmesi</vt:lpstr>
      <vt:lpstr>TYT NEDİR? (BİRİNCİ AŞAMA SINAVI) TEMEL YETENEK TESTİ</vt:lpstr>
      <vt:lpstr>SÖZEL MANTIK (40 TÜRKÇE 20 SOSYAL)</vt:lpstr>
      <vt:lpstr>SAYISAL MANTIK (40 MATEMATİK 20 FEN)</vt:lpstr>
      <vt:lpstr>TYT KAPSAMI </vt:lpstr>
      <vt:lpstr>TYT UYGULANIŞI</vt:lpstr>
      <vt:lpstr>TYT SORU DAĞILIMLARI</vt:lpstr>
      <vt:lpstr>ADAYLARA TAVSİYEMİZ</vt:lpstr>
      <vt:lpstr>PowerPoint Sunusu</vt:lpstr>
      <vt:lpstr>TYT’de ders başına her bir netin yaklaşık değeri</vt:lpstr>
      <vt:lpstr>TYT SONUÇLARI NERELERDE KULLANILICAK</vt:lpstr>
      <vt:lpstr>TYT PUANI İLE ASKER ve POLİS MESLEK YÜKSEKOKULU ÖN BAŞVURULARI</vt:lpstr>
      <vt:lpstr>ÖNEMLİ DEĞİŞİKLİK: </vt:lpstr>
      <vt:lpstr>YKS’DE İKİNCİ AŞAMA SINAVLARI:</vt:lpstr>
      <vt:lpstr>İKİNCİ AŞAMA AYT’YE GİRİŞ</vt:lpstr>
      <vt:lpstr>AYT ve YDT UYGULANIŞI  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Yaklaşık 30 mat 10 geometri sorusu sorulacaktır</vt:lpstr>
      <vt:lpstr>Dil Sınavı:</vt:lpstr>
      <vt:lpstr>AYT UYGULANIŞI</vt:lpstr>
      <vt:lpstr>ALAN YETERLİKİK TESTİ SÜRELERİ </vt:lpstr>
      <vt:lpstr>PowerPoint Sunusu</vt:lpstr>
      <vt:lpstr>PowerPoint Sunusu</vt:lpstr>
      <vt:lpstr>PowerPoint Sunusu</vt:lpstr>
      <vt:lpstr>PowerPoint Sunusu</vt:lpstr>
      <vt:lpstr>PowerPoint Sunusu</vt:lpstr>
      <vt:lpstr>HATIRLATMALAR</vt:lpstr>
      <vt:lpstr>AYT puanları birbirinden bağımsız hesaplanır </vt:lpstr>
      <vt:lpstr>YKS ALANLARI VE PUAN TÜRLERİ:</vt:lpstr>
      <vt:lpstr>EŞİT AĞIRLIK / TÜRKÇE MATEMATİK ALAN</vt:lpstr>
      <vt:lpstr>SAYISAL / MATEMATİK FEN ALAN</vt:lpstr>
      <vt:lpstr>BAŞARI SINIRLAMASI ŞARTI:</vt:lpstr>
      <vt:lpstr>ÖZEL YETENEKLE ÖĞRENCİ ALAN</vt:lpstr>
      <vt:lpstr>   MTOK Aynen devam edecektir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pc</cp:lastModifiedBy>
  <cp:revision>111</cp:revision>
  <dcterms:created xsi:type="dcterms:W3CDTF">2017-11-09T20:14:45Z</dcterms:created>
  <dcterms:modified xsi:type="dcterms:W3CDTF">2021-03-29T06:43:17Z</dcterms:modified>
</cp:coreProperties>
</file>